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Barlow" panose="00000500000000000000" pitchFamily="2" charset="0"/>
      <p:regular r:id="rId15"/>
      <p:bold r:id="rId16"/>
      <p:italic r:id="rId17"/>
      <p:boldItalic r:id="rId18"/>
    </p:embeddedFon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880" y="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fdeffb4c67_0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fdeffb4c67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079be6a0c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079be6a0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fdeffb4c67_0_2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fdeffb4c67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0750f3a7f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0750f3a7f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0750f3a7fc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0750f3a7f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0750f3a7fc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0750f3a7f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0750f3a7fc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30750f3a7f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0750f3a7fc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0750f3a7f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07794a03c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07794a03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fdeffb4c67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fdeffb4c67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fdeffb4c67_0_3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fdeffb4c67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7FBFF"/>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90008" y="303525"/>
            <a:ext cx="77640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5200"/>
              <a:buFont typeface="Roboto"/>
              <a:buNone/>
              <a:defRPr sz="5200" b="1">
                <a:latin typeface="Roboto"/>
                <a:ea typeface="Roboto"/>
                <a:cs typeface="Roboto"/>
                <a:sym typeface="Roboto"/>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690001" y="2356125"/>
            <a:ext cx="77640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E7FBFF"/>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Roboto"/>
              <a:buNone/>
              <a:defRPr sz="3600" b="1">
                <a:latin typeface="Roboto"/>
                <a:ea typeface="Roboto"/>
                <a:cs typeface="Roboto"/>
                <a:sym typeface="Roboto"/>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6" name="Google Shape;26;p3"/>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solidFill>
          <a:schemeClr val="lt1"/>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Font typeface="Roboto"/>
              <a:buNone/>
              <a:defRPr sz="3600" b="1">
                <a:latin typeface="Roboto"/>
                <a:ea typeface="Roboto"/>
                <a:cs typeface="Roboto"/>
                <a:sym typeface="Roboto"/>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2" name="Google Shape;32;p4"/>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rgbClr val="E7FBFF"/>
        </a:solidFill>
        <a:effectLst/>
      </p:bgPr>
    </p:bg>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Google Shape;38;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9" name="Google Shape;39;p5"/>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p:cSld name="TITLE_AND_BODY_1">
    <p:bg>
      <p:bgPr>
        <a:solidFill>
          <a:schemeClr val="lt1"/>
        </a:solid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 name="Google Shape;45;p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6" name="Google Shape;46;p6"/>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6"/>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6"/>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6"/>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1 1 1 1">
  <p:cSld name="TITLE_AND_BODY_1_1_1_1">
    <p:bg>
      <p:bgPr>
        <a:solidFill>
          <a:srgbClr val="E7FBFF"/>
        </a:solidFill>
        <a:effectLst/>
      </p:bgPr>
    </p:bg>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705650" y="445025"/>
            <a:ext cx="81270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7"/>
          <p:cNvSpPr txBox="1">
            <a:spLocks noGrp="1"/>
          </p:cNvSpPr>
          <p:nvPr>
            <p:ph type="body" idx="1"/>
          </p:nvPr>
        </p:nvSpPr>
        <p:spPr>
          <a:xfrm>
            <a:off x="705650" y="1152475"/>
            <a:ext cx="81270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3" name="Google Shape;53;p7"/>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7"/>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7"/>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7"/>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7"/>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7"/>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7"/>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7"/>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7"/>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7"/>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65"/>
        <p:cNvGrpSpPr/>
        <p:nvPr/>
      </p:nvGrpSpPr>
      <p:grpSpPr>
        <a:xfrm>
          <a:off x="0" y="0"/>
          <a:ext cx="0" cy="0"/>
          <a:chOff x="0" y="0"/>
          <a:chExt cx="0" cy="0"/>
        </a:xfrm>
      </p:grpSpPr>
      <p:sp>
        <p:nvSpPr>
          <p:cNvPr id="66" name="Google Shape;66;p8"/>
          <p:cNvSpPr txBox="1">
            <a:spLocks noGrp="1"/>
          </p:cNvSpPr>
          <p:nvPr>
            <p:ph type="title"/>
          </p:nvPr>
        </p:nvSpPr>
        <p:spPr>
          <a:xfrm>
            <a:off x="705650" y="445025"/>
            <a:ext cx="81267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7" name="Google Shape;67;p8"/>
          <p:cNvSpPr txBox="1">
            <a:spLocks noGrp="1"/>
          </p:cNvSpPr>
          <p:nvPr>
            <p:ph type="body" idx="1"/>
          </p:nvPr>
        </p:nvSpPr>
        <p:spPr>
          <a:xfrm>
            <a:off x="705650" y="1152475"/>
            <a:ext cx="38151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8"/>
          <p:cNvSpPr txBox="1">
            <a:spLocks noGrp="1"/>
          </p:cNvSpPr>
          <p:nvPr>
            <p:ph type="body" idx="2"/>
          </p:nvPr>
        </p:nvSpPr>
        <p:spPr>
          <a:xfrm>
            <a:off x="5017335" y="1152475"/>
            <a:ext cx="38151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8"/>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8"/>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8"/>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9"/>
          <p:cNvSpPr txBox="1">
            <a:spLocks noGrp="1"/>
          </p:cNvSpPr>
          <p:nvPr>
            <p:ph type="title"/>
          </p:nvPr>
        </p:nvSpPr>
        <p:spPr>
          <a:xfrm>
            <a:off x="705650" y="445025"/>
            <a:ext cx="77667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3" name="Google Shape;83;p9"/>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9"/>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9"/>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9"/>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9"/>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9"/>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9"/>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9"/>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9"/>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9"/>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9"/>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9"/>
          <p:cNvSpPr/>
          <p:nvPr/>
        </p:nvSpPr>
        <p:spPr>
          <a:xfrm>
            <a:off x="8847900" y="4739712"/>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9"/>
          <p:cNvSpPr/>
          <p:nvPr/>
        </p:nvSpPr>
        <p:spPr>
          <a:xfrm>
            <a:off x="8847900" y="4316328"/>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8847900" y="3892944"/>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8847900" y="3469560"/>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p:nvPr/>
        </p:nvSpPr>
        <p:spPr>
          <a:xfrm>
            <a:off x="8847900" y="3046176"/>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9"/>
          <p:cNvSpPr/>
          <p:nvPr/>
        </p:nvSpPr>
        <p:spPr>
          <a:xfrm>
            <a:off x="8847900" y="2622792"/>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9"/>
          <p:cNvSpPr/>
          <p:nvPr/>
        </p:nvSpPr>
        <p:spPr>
          <a:xfrm>
            <a:off x="8847900" y="2199408"/>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9"/>
          <p:cNvSpPr/>
          <p:nvPr/>
        </p:nvSpPr>
        <p:spPr>
          <a:xfrm>
            <a:off x="8847900" y="1776024"/>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9"/>
          <p:cNvSpPr/>
          <p:nvPr/>
        </p:nvSpPr>
        <p:spPr>
          <a:xfrm>
            <a:off x="8847900" y="135264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9"/>
          <p:cNvSpPr/>
          <p:nvPr/>
        </p:nvSpPr>
        <p:spPr>
          <a:xfrm>
            <a:off x="8847900" y="92925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9"/>
          <p:cNvSpPr/>
          <p:nvPr/>
        </p:nvSpPr>
        <p:spPr>
          <a:xfrm>
            <a:off x="8847900" y="50587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9"/>
          <p:cNvSpPr/>
          <p:nvPr/>
        </p:nvSpPr>
        <p:spPr>
          <a:xfrm>
            <a:off x="8847900" y="8248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7"/>
        <p:cNvGrpSpPr/>
        <p:nvPr/>
      </p:nvGrpSpPr>
      <p:grpSpPr>
        <a:xfrm>
          <a:off x="0" y="0"/>
          <a:ext cx="0" cy="0"/>
          <a:chOff x="0" y="0"/>
          <a:chExt cx="0" cy="0"/>
        </a:xfrm>
      </p:grpSpPr>
      <p:sp>
        <p:nvSpPr>
          <p:cNvPr id="108" name="Google Shape;108;p1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9" name="Google Shape;109;p1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0" name="Google Shape;110;p10"/>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0"/>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0"/>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0"/>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0"/>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0"/>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0"/>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0"/>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0"/>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0"/>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0"/>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0"/>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2"/>
        <p:cNvGrpSpPr/>
        <p:nvPr/>
      </p:nvGrpSpPr>
      <p:grpSpPr>
        <a:xfrm>
          <a:off x="0" y="0"/>
          <a:ext cx="0" cy="0"/>
          <a:chOff x="0" y="0"/>
          <a:chExt cx="0" cy="0"/>
        </a:xfrm>
      </p:grpSpPr>
      <p:sp>
        <p:nvSpPr>
          <p:cNvPr id="123" name="Google Shape;123;p1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4" name="Google Shape;124;p11"/>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1"/>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1"/>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1"/>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1"/>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1"/>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1"/>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1"/>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1"/>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1"/>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1"/>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1"/>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1">
  <p:cSld name="MAIN_POINT_1">
    <p:bg>
      <p:bgPr>
        <a:solidFill>
          <a:srgbClr val="E7FBFF"/>
        </a:solidFill>
        <a:effectLst/>
      </p:bgPr>
    </p:bg>
    <p:spTree>
      <p:nvGrpSpPr>
        <p:cNvPr id="1" name="Shape 136"/>
        <p:cNvGrpSpPr/>
        <p:nvPr/>
      </p:nvGrpSpPr>
      <p:grpSpPr>
        <a:xfrm>
          <a:off x="0" y="0"/>
          <a:ext cx="0" cy="0"/>
          <a:chOff x="0" y="0"/>
          <a:chExt cx="0" cy="0"/>
        </a:xfrm>
      </p:grpSpPr>
      <p:sp>
        <p:nvSpPr>
          <p:cNvPr id="137" name="Google Shape;137;p1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8" name="Google Shape;138;p12"/>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2"/>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2"/>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2"/>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2"/>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2"/>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2"/>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2"/>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2"/>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2"/>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2"/>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2"/>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0"/>
        <p:cNvGrpSpPr/>
        <p:nvPr/>
      </p:nvGrpSpPr>
      <p:grpSpPr>
        <a:xfrm>
          <a:off x="0" y="0"/>
          <a:ext cx="0" cy="0"/>
          <a:chOff x="0" y="0"/>
          <a:chExt cx="0" cy="0"/>
        </a:xfrm>
      </p:grpSpPr>
      <p:sp>
        <p:nvSpPr>
          <p:cNvPr id="151" name="Google Shape;151;p13"/>
          <p:cNvSpPr/>
          <p:nvPr/>
        </p:nvSpPr>
        <p:spPr>
          <a:xfrm>
            <a:off x="4423950" y="4739712"/>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3"/>
          <p:cNvSpPr/>
          <p:nvPr/>
        </p:nvSpPr>
        <p:spPr>
          <a:xfrm>
            <a:off x="4423950" y="4316328"/>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3"/>
          <p:cNvSpPr/>
          <p:nvPr/>
        </p:nvSpPr>
        <p:spPr>
          <a:xfrm>
            <a:off x="4423950" y="3892944"/>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3"/>
          <p:cNvSpPr/>
          <p:nvPr/>
        </p:nvSpPr>
        <p:spPr>
          <a:xfrm>
            <a:off x="4423950" y="3469560"/>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3"/>
          <p:cNvSpPr/>
          <p:nvPr/>
        </p:nvSpPr>
        <p:spPr>
          <a:xfrm>
            <a:off x="4423950" y="3046176"/>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3"/>
          <p:cNvSpPr/>
          <p:nvPr/>
        </p:nvSpPr>
        <p:spPr>
          <a:xfrm>
            <a:off x="4423950" y="2622792"/>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3"/>
          <p:cNvSpPr/>
          <p:nvPr/>
        </p:nvSpPr>
        <p:spPr>
          <a:xfrm>
            <a:off x="4423950" y="2199408"/>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3"/>
          <p:cNvSpPr/>
          <p:nvPr/>
        </p:nvSpPr>
        <p:spPr>
          <a:xfrm>
            <a:off x="4423950" y="1776024"/>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3"/>
          <p:cNvSpPr/>
          <p:nvPr/>
        </p:nvSpPr>
        <p:spPr>
          <a:xfrm>
            <a:off x="4423950" y="135264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3"/>
          <p:cNvSpPr/>
          <p:nvPr/>
        </p:nvSpPr>
        <p:spPr>
          <a:xfrm>
            <a:off x="4423950" y="92925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3"/>
          <p:cNvSpPr/>
          <p:nvPr/>
        </p:nvSpPr>
        <p:spPr>
          <a:xfrm>
            <a:off x="4423950" y="50587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3"/>
          <p:cNvSpPr/>
          <p:nvPr/>
        </p:nvSpPr>
        <p:spPr>
          <a:xfrm>
            <a:off x="4423950" y="8248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3"/>
          <p:cNvSpPr/>
          <p:nvPr/>
        </p:nvSpPr>
        <p:spPr>
          <a:xfrm>
            <a:off x="4572000" y="-125"/>
            <a:ext cx="4572000" cy="5143500"/>
          </a:xfrm>
          <a:prstGeom prst="rect">
            <a:avLst/>
          </a:prstGeom>
          <a:solidFill>
            <a:srgbClr val="E7F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3"/>
          <p:cNvSpPr txBox="1">
            <a:spLocks noGrp="1"/>
          </p:cNvSpPr>
          <p:nvPr>
            <p:ph type="title"/>
          </p:nvPr>
        </p:nvSpPr>
        <p:spPr>
          <a:xfrm>
            <a:off x="1893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65" name="Google Shape;165;p13"/>
          <p:cNvSpPr txBox="1">
            <a:spLocks noGrp="1"/>
          </p:cNvSpPr>
          <p:nvPr>
            <p:ph type="subTitle" idx="1"/>
          </p:nvPr>
        </p:nvSpPr>
        <p:spPr>
          <a:xfrm>
            <a:off x="1893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6" name="Google Shape;166;p13"/>
          <p:cNvSpPr txBox="1">
            <a:spLocks noGrp="1"/>
          </p:cNvSpPr>
          <p:nvPr>
            <p:ph type="body" idx="2"/>
          </p:nvPr>
        </p:nvSpPr>
        <p:spPr>
          <a:xfrm>
            <a:off x="50157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67"/>
        <p:cNvGrpSpPr/>
        <p:nvPr/>
      </p:nvGrpSpPr>
      <p:grpSpPr>
        <a:xfrm>
          <a:off x="0" y="0"/>
          <a:ext cx="0" cy="0"/>
          <a:chOff x="0" y="0"/>
          <a:chExt cx="0" cy="0"/>
        </a:xfrm>
      </p:grpSpPr>
      <p:sp>
        <p:nvSpPr>
          <p:cNvPr id="168" name="Google Shape;168;p14"/>
          <p:cNvSpPr txBox="1">
            <a:spLocks noGrp="1"/>
          </p:cNvSpPr>
          <p:nvPr>
            <p:ph type="body" idx="1"/>
          </p:nvPr>
        </p:nvSpPr>
        <p:spPr>
          <a:xfrm>
            <a:off x="311700" y="41171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69" name="Google Shape;169;p14"/>
          <p:cNvSpPr/>
          <p:nvPr/>
        </p:nvSpPr>
        <p:spPr>
          <a:xfrm>
            <a:off x="311695" y="4722275"/>
            <a:ext cx="1310700" cy="1134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4"/>
          <p:cNvSpPr/>
          <p:nvPr/>
        </p:nvSpPr>
        <p:spPr>
          <a:xfrm>
            <a:off x="1622515" y="4722275"/>
            <a:ext cx="1310700" cy="1134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4"/>
          <p:cNvSpPr/>
          <p:nvPr/>
        </p:nvSpPr>
        <p:spPr>
          <a:xfrm>
            <a:off x="2933336" y="4722275"/>
            <a:ext cx="1310700" cy="1134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4"/>
          <p:cNvSpPr/>
          <p:nvPr/>
        </p:nvSpPr>
        <p:spPr>
          <a:xfrm>
            <a:off x="4244185" y="4722275"/>
            <a:ext cx="1310700" cy="1134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E7FBFF"/>
        </a:solidFill>
        <a:effectLst/>
      </p:bgPr>
    </p:bg>
    <p:spTree>
      <p:nvGrpSpPr>
        <p:cNvPr id="1" name="Shape 173"/>
        <p:cNvGrpSpPr/>
        <p:nvPr/>
      </p:nvGrpSpPr>
      <p:grpSpPr>
        <a:xfrm>
          <a:off x="0" y="0"/>
          <a:ext cx="0" cy="0"/>
          <a:chOff x="0" y="0"/>
          <a:chExt cx="0" cy="0"/>
        </a:xfrm>
      </p:grpSpPr>
      <p:sp>
        <p:nvSpPr>
          <p:cNvPr id="174" name="Google Shape;174;p1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75" name="Google Shape;175;p1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76" name="Google Shape;176;p15"/>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5"/>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5"/>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5"/>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180"/>
        <p:cNvGrpSpPr/>
        <p:nvPr/>
      </p:nvGrpSpPr>
      <p:grpSpPr>
        <a:xfrm>
          <a:off x="0" y="0"/>
          <a:ext cx="0" cy="0"/>
          <a:chOff x="0" y="0"/>
          <a:chExt cx="0" cy="0"/>
        </a:xfrm>
      </p:grpSpPr>
      <p:sp>
        <p:nvSpPr>
          <p:cNvPr id="181" name="Google Shape;181;p1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82" name="Google Shape;182;p1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83" name="Google Shape;183;p16"/>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6"/>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6"/>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6"/>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E7FBFF"/>
        </a:solidFill>
        <a:effectLst/>
      </p:bgPr>
    </p:bg>
    <p:spTree>
      <p:nvGrpSpPr>
        <p:cNvPr id="1" name="Shape 187"/>
        <p:cNvGrpSpPr/>
        <p:nvPr/>
      </p:nvGrpSpPr>
      <p:grpSpPr>
        <a:xfrm>
          <a:off x="0" y="0"/>
          <a:ext cx="0" cy="0"/>
          <a:chOff x="0" y="0"/>
          <a:chExt cx="0" cy="0"/>
        </a:xfrm>
      </p:grpSpPr>
      <p:sp>
        <p:nvSpPr>
          <p:cNvPr id="188" name="Google Shape;188;p17"/>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7"/>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7"/>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7"/>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1">
  <p:cSld name="BLANK_1">
    <p:bg>
      <p:bgPr>
        <a:solidFill>
          <a:schemeClr val="lt1"/>
        </a:solidFill>
        <a:effectLst/>
      </p:bgPr>
    </p:bg>
    <p:spTree>
      <p:nvGrpSpPr>
        <p:cNvPr id="1" name="Shape 192"/>
        <p:cNvGrpSpPr/>
        <p:nvPr/>
      </p:nvGrpSpPr>
      <p:grpSpPr>
        <a:xfrm>
          <a:off x="0" y="0"/>
          <a:ext cx="0" cy="0"/>
          <a:chOff x="0" y="0"/>
          <a:chExt cx="0" cy="0"/>
        </a:xfrm>
      </p:grpSpPr>
      <p:sp>
        <p:nvSpPr>
          <p:cNvPr id="193" name="Google Shape;193;p18"/>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8"/>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8"/>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8"/>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Roboto"/>
              <a:buNone/>
              <a:defRPr sz="2800" b="1">
                <a:solidFill>
                  <a:schemeClr val="dk1"/>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Barlow"/>
              <a:buChar char="●"/>
              <a:defRPr sz="1800">
                <a:solidFill>
                  <a:schemeClr val="dk2"/>
                </a:solidFill>
                <a:latin typeface="Barlow"/>
                <a:ea typeface="Barlow"/>
                <a:cs typeface="Barlow"/>
                <a:sym typeface="Barlow"/>
              </a:defRPr>
            </a:lvl1pPr>
            <a:lvl2pPr marL="914400" lvl="1"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9"/>
          <p:cNvSpPr txBox="1">
            <a:spLocks noGrp="1"/>
          </p:cNvSpPr>
          <p:nvPr>
            <p:ph type="ctrTitle"/>
          </p:nvPr>
        </p:nvSpPr>
        <p:spPr>
          <a:xfrm>
            <a:off x="690008" y="303525"/>
            <a:ext cx="7764000" cy="2052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Discipline: Report to the School Board</a:t>
            </a:r>
            <a:endParaRPr/>
          </a:p>
        </p:txBody>
      </p:sp>
      <p:sp>
        <p:nvSpPr>
          <p:cNvPr id="202" name="Google Shape;202;p19"/>
          <p:cNvSpPr txBox="1">
            <a:spLocks noGrp="1"/>
          </p:cNvSpPr>
          <p:nvPr>
            <p:ph type="subTitle" idx="1"/>
          </p:nvPr>
        </p:nvSpPr>
        <p:spPr>
          <a:xfrm>
            <a:off x="690001" y="2356125"/>
            <a:ext cx="77640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October 10, 2024</a:t>
            </a:r>
            <a:endParaRPr/>
          </a:p>
        </p:txBody>
      </p:sp>
      <p:pic>
        <p:nvPicPr>
          <p:cNvPr id="203" name="Google Shape;203;p19"/>
          <p:cNvPicPr preferRelativeResize="0"/>
          <p:nvPr/>
        </p:nvPicPr>
        <p:blipFill>
          <a:blip r:embed="rId3">
            <a:alphaModFix/>
          </a:blip>
          <a:stretch>
            <a:fillRect/>
          </a:stretch>
        </p:blipFill>
        <p:spPr>
          <a:xfrm>
            <a:off x="690000" y="3050650"/>
            <a:ext cx="2298601" cy="1151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0"/>
          <p:cNvSpPr txBox="1">
            <a:spLocks noGrp="1"/>
          </p:cNvSpPr>
          <p:nvPr>
            <p:ph type="title"/>
          </p:nvPr>
        </p:nvSpPr>
        <p:spPr>
          <a:xfrm>
            <a:off x="311700" y="98400"/>
            <a:ext cx="28080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Agenda</a:t>
            </a:r>
            <a:endParaRPr/>
          </a:p>
        </p:txBody>
      </p:sp>
      <p:sp>
        <p:nvSpPr>
          <p:cNvPr id="209" name="Google Shape;209;p20"/>
          <p:cNvSpPr/>
          <p:nvPr/>
        </p:nvSpPr>
        <p:spPr>
          <a:xfrm>
            <a:off x="311700" y="1512450"/>
            <a:ext cx="447000" cy="510000"/>
          </a:xfrm>
          <a:prstGeom prst="rect">
            <a:avLst/>
          </a:prstGeom>
          <a:solidFill>
            <a:srgbClr val="023E8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1</a:t>
            </a:r>
            <a:endParaRPr sz="2200" b="1">
              <a:solidFill>
                <a:schemeClr val="lt1"/>
              </a:solidFill>
              <a:latin typeface="Roboto"/>
              <a:ea typeface="Roboto"/>
              <a:cs typeface="Roboto"/>
              <a:sym typeface="Roboto"/>
            </a:endParaRPr>
          </a:p>
        </p:txBody>
      </p:sp>
      <p:sp>
        <p:nvSpPr>
          <p:cNvPr id="210" name="Google Shape;210;p20"/>
          <p:cNvSpPr/>
          <p:nvPr/>
        </p:nvSpPr>
        <p:spPr>
          <a:xfrm>
            <a:off x="311700" y="2487825"/>
            <a:ext cx="447000" cy="510000"/>
          </a:xfrm>
          <a:prstGeom prst="rect">
            <a:avLst/>
          </a:prstGeom>
          <a:solidFill>
            <a:srgbClr val="0077B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2</a:t>
            </a:r>
            <a:endParaRPr sz="2200" b="1">
              <a:solidFill>
                <a:schemeClr val="lt1"/>
              </a:solidFill>
              <a:latin typeface="Roboto"/>
              <a:ea typeface="Roboto"/>
              <a:cs typeface="Roboto"/>
              <a:sym typeface="Roboto"/>
            </a:endParaRPr>
          </a:p>
        </p:txBody>
      </p:sp>
      <p:sp>
        <p:nvSpPr>
          <p:cNvPr id="211" name="Google Shape;211;p20"/>
          <p:cNvSpPr txBox="1">
            <a:spLocks noGrp="1"/>
          </p:cNvSpPr>
          <p:nvPr>
            <p:ph type="body" idx="1"/>
          </p:nvPr>
        </p:nvSpPr>
        <p:spPr>
          <a:xfrm>
            <a:off x="821575" y="334035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ACPS </a:t>
            </a:r>
            <a:br>
              <a:rPr lang="en" sz="1400" b="1"/>
            </a:br>
            <a:r>
              <a:rPr lang="en" sz="1400" b="1"/>
              <a:t>Elementary, Middle and High Data</a:t>
            </a:r>
            <a:br>
              <a:rPr lang="en" sz="1400" b="1"/>
            </a:br>
            <a:r>
              <a:rPr lang="en"/>
              <a:t>It’s worth a look. Elementary level is struggling, then Middle while High is seeing a leveling.  </a:t>
            </a:r>
            <a:endParaRPr/>
          </a:p>
        </p:txBody>
      </p:sp>
      <p:sp>
        <p:nvSpPr>
          <p:cNvPr id="212" name="Google Shape;212;p20"/>
          <p:cNvSpPr/>
          <p:nvPr/>
        </p:nvSpPr>
        <p:spPr>
          <a:xfrm>
            <a:off x="311700" y="3463200"/>
            <a:ext cx="447000" cy="510000"/>
          </a:xfrm>
          <a:prstGeom prst="rect">
            <a:avLst/>
          </a:prstGeom>
          <a:solidFill>
            <a:srgbClr val="0096C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3</a:t>
            </a:r>
            <a:endParaRPr sz="2200" b="1">
              <a:solidFill>
                <a:schemeClr val="lt1"/>
              </a:solidFill>
              <a:latin typeface="Roboto"/>
              <a:ea typeface="Roboto"/>
              <a:cs typeface="Roboto"/>
              <a:sym typeface="Roboto"/>
            </a:endParaRPr>
          </a:p>
        </p:txBody>
      </p:sp>
      <p:sp>
        <p:nvSpPr>
          <p:cNvPr id="213" name="Google Shape;213;p20"/>
          <p:cNvSpPr/>
          <p:nvPr/>
        </p:nvSpPr>
        <p:spPr>
          <a:xfrm>
            <a:off x="3916925" y="1512450"/>
            <a:ext cx="447000" cy="510000"/>
          </a:xfrm>
          <a:prstGeom prst="rect">
            <a:avLst/>
          </a:prstGeom>
          <a:solidFill>
            <a:srgbClr val="00B4D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4</a:t>
            </a:r>
            <a:endParaRPr sz="2200" b="1">
              <a:solidFill>
                <a:schemeClr val="lt1"/>
              </a:solidFill>
              <a:latin typeface="Roboto"/>
              <a:ea typeface="Roboto"/>
              <a:cs typeface="Roboto"/>
              <a:sym typeface="Roboto"/>
            </a:endParaRPr>
          </a:p>
        </p:txBody>
      </p:sp>
      <p:sp>
        <p:nvSpPr>
          <p:cNvPr id="214" name="Google Shape;214;p20"/>
          <p:cNvSpPr/>
          <p:nvPr/>
        </p:nvSpPr>
        <p:spPr>
          <a:xfrm>
            <a:off x="3916925" y="2487825"/>
            <a:ext cx="447000" cy="510000"/>
          </a:xfrm>
          <a:prstGeom prst="rect">
            <a:avLst/>
          </a:prstGeom>
          <a:solidFill>
            <a:srgbClr val="023E8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5</a:t>
            </a:r>
            <a:endParaRPr sz="2200" b="1">
              <a:solidFill>
                <a:schemeClr val="lt1"/>
              </a:solidFill>
              <a:latin typeface="Roboto"/>
              <a:ea typeface="Roboto"/>
              <a:cs typeface="Roboto"/>
              <a:sym typeface="Roboto"/>
            </a:endParaRPr>
          </a:p>
        </p:txBody>
      </p:sp>
      <p:sp>
        <p:nvSpPr>
          <p:cNvPr id="215" name="Google Shape;215;p20"/>
          <p:cNvSpPr txBox="1">
            <a:spLocks noGrp="1"/>
          </p:cNvSpPr>
          <p:nvPr>
            <p:ph type="body" idx="1"/>
          </p:nvPr>
        </p:nvSpPr>
        <p:spPr>
          <a:xfrm>
            <a:off x="821575" y="242595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ACPS Data</a:t>
            </a:r>
            <a:br>
              <a:rPr lang="en" sz="1400" b="1"/>
            </a:br>
            <a:r>
              <a:rPr lang="en"/>
              <a:t>Disciplinary data suggests the most severe and concerning behavior is decreasing, but others rising. </a:t>
            </a:r>
            <a:endParaRPr/>
          </a:p>
        </p:txBody>
      </p:sp>
      <p:sp>
        <p:nvSpPr>
          <p:cNvPr id="216" name="Google Shape;216;p20"/>
          <p:cNvSpPr txBox="1">
            <a:spLocks noGrp="1"/>
          </p:cNvSpPr>
          <p:nvPr>
            <p:ph type="body" idx="1"/>
          </p:nvPr>
        </p:nvSpPr>
        <p:spPr>
          <a:xfrm>
            <a:off x="897775" y="151155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State Data</a:t>
            </a:r>
            <a:br>
              <a:rPr lang="en" sz="1400" b="1"/>
            </a:br>
            <a:r>
              <a:rPr lang="en"/>
              <a:t>Disciplinary data suggests incidents are on the rise. </a:t>
            </a:r>
            <a:endParaRPr/>
          </a:p>
        </p:txBody>
      </p:sp>
      <p:sp>
        <p:nvSpPr>
          <p:cNvPr id="217" name="Google Shape;217;p20"/>
          <p:cNvSpPr txBox="1">
            <a:spLocks noGrp="1"/>
          </p:cNvSpPr>
          <p:nvPr>
            <p:ph type="body" idx="1"/>
          </p:nvPr>
        </p:nvSpPr>
        <p:spPr>
          <a:xfrm>
            <a:off x="4555375" y="151155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RECENT TRENDS</a:t>
            </a:r>
            <a:br>
              <a:rPr lang="en" sz="1400" b="1"/>
            </a:br>
            <a:r>
              <a:rPr lang="en"/>
              <a:t>Some positive data points to review.</a:t>
            </a:r>
            <a:endParaRPr/>
          </a:p>
        </p:txBody>
      </p:sp>
      <p:sp>
        <p:nvSpPr>
          <p:cNvPr id="218" name="Google Shape;218;p20"/>
          <p:cNvSpPr txBox="1">
            <a:spLocks noGrp="1"/>
          </p:cNvSpPr>
          <p:nvPr>
            <p:ph type="body" idx="1"/>
          </p:nvPr>
        </p:nvSpPr>
        <p:spPr>
          <a:xfrm>
            <a:off x="4555375" y="242595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PRESENTATION SUMMARY</a:t>
            </a:r>
            <a:br>
              <a:rPr lang="en" sz="1400" b="1"/>
            </a:br>
            <a:r>
              <a:rPr lang="en"/>
              <a:t>The data story.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p>
        </p:txBody>
      </p:sp>
      <p:pic>
        <p:nvPicPr>
          <p:cNvPr id="224" name="Google Shape;224;p2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The Data Story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p23"/>
          <p:cNvPicPr preferRelativeResize="0"/>
          <p:nvPr/>
        </p:nvPicPr>
        <p:blipFill>
          <a:blip r:embed="rId3">
            <a:alphaModFix/>
          </a:blip>
          <a:stretch>
            <a:fillRect/>
          </a:stretch>
        </p:blipFill>
        <p:spPr>
          <a:xfrm>
            <a:off x="1039906" y="0"/>
            <a:ext cx="7064194" cy="5143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24"/>
          <p:cNvPicPr preferRelativeResize="0"/>
          <p:nvPr/>
        </p:nvPicPr>
        <p:blipFill>
          <a:blip r:embed="rId3">
            <a:alphaModFix/>
          </a:blip>
          <a:stretch>
            <a:fillRect/>
          </a:stretch>
        </p:blipFill>
        <p:spPr>
          <a:xfrm>
            <a:off x="1039900" y="0"/>
            <a:ext cx="7064201" cy="51434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25"/>
          <p:cNvPicPr preferRelativeResize="0"/>
          <p:nvPr/>
        </p:nvPicPr>
        <p:blipFill>
          <a:blip r:embed="rId3">
            <a:alphaModFix/>
          </a:blip>
          <a:stretch>
            <a:fillRect/>
          </a:stretch>
        </p:blipFill>
        <p:spPr>
          <a:xfrm>
            <a:off x="1028375" y="0"/>
            <a:ext cx="7087262"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Google Shape;249;p26"/>
          <p:cNvPicPr preferRelativeResize="0"/>
          <p:nvPr/>
        </p:nvPicPr>
        <p:blipFill>
          <a:blip r:embed="rId3">
            <a:alphaModFix/>
          </a:blip>
          <a:stretch>
            <a:fillRect/>
          </a:stretch>
        </p:blipFill>
        <p:spPr>
          <a:xfrm>
            <a:off x="1028365" y="0"/>
            <a:ext cx="7087262"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27"/>
          <p:cNvPicPr preferRelativeResize="0"/>
          <p:nvPr/>
        </p:nvPicPr>
        <p:blipFill>
          <a:blip r:embed="rId3">
            <a:alphaModFix/>
          </a:blip>
          <a:stretch>
            <a:fillRect/>
          </a:stretch>
        </p:blipFill>
        <p:spPr>
          <a:xfrm>
            <a:off x="1028375" y="0"/>
            <a:ext cx="7087262" cy="5143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28"/>
          <p:cNvPicPr preferRelativeResize="0"/>
          <p:nvPr/>
        </p:nvPicPr>
        <p:blipFill>
          <a:blip r:embed="rId3">
            <a:alphaModFix/>
          </a:blip>
          <a:stretch>
            <a:fillRect/>
          </a:stretch>
        </p:blipFill>
        <p:spPr>
          <a:xfrm>
            <a:off x="1028382" y="0"/>
            <a:ext cx="7087241"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9"/>
          <p:cNvSpPr txBox="1">
            <a:spLocks noGrp="1"/>
          </p:cNvSpPr>
          <p:nvPr>
            <p:ph type="title"/>
          </p:nvPr>
        </p:nvSpPr>
        <p:spPr>
          <a:xfrm>
            <a:off x="256025" y="292925"/>
            <a:ext cx="7853700" cy="4670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800"/>
              <a:t>SUMMARY of DISCIPLINE DATA</a:t>
            </a:r>
            <a:br>
              <a:rPr lang="en" sz="2400"/>
            </a:br>
            <a:endParaRPr sz="1200"/>
          </a:p>
          <a:p>
            <a:pPr marL="457200" lvl="0" indent="-381000" algn="l" rtl="0">
              <a:spcBef>
                <a:spcPts val="0"/>
              </a:spcBef>
              <a:spcAft>
                <a:spcPts val="0"/>
              </a:spcAft>
              <a:buClr>
                <a:srgbClr val="023E8A"/>
              </a:buClr>
              <a:buSzPts val="2400"/>
              <a:buChar char="●"/>
            </a:pPr>
            <a:r>
              <a:rPr lang="en" sz="2400">
                <a:solidFill>
                  <a:srgbClr val="023E8A"/>
                </a:solidFill>
              </a:rPr>
              <a:t>Virginia is seeing increases in all disciplinary categories with exception of a decrease in Persistently Dangerous Behaviors. </a:t>
            </a:r>
            <a:endParaRPr sz="2400">
              <a:solidFill>
                <a:srgbClr val="023E8A"/>
              </a:solidFill>
            </a:endParaRPr>
          </a:p>
          <a:p>
            <a:pPr marL="457200" lvl="0" indent="-381000" algn="l" rtl="0">
              <a:spcBef>
                <a:spcPts val="300"/>
              </a:spcBef>
              <a:spcAft>
                <a:spcPts val="0"/>
              </a:spcAft>
              <a:buClr>
                <a:srgbClr val="0077B6"/>
              </a:buClr>
              <a:buSzPts val="2400"/>
              <a:buChar char="●"/>
            </a:pPr>
            <a:r>
              <a:rPr lang="en" sz="2400">
                <a:solidFill>
                  <a:srgbClr val="0077B6"/>
                </a:solidFill>
              </a:rPr>
              <a:t>Albemarle County Schools is seeing mixed results.</a:t>
            </a:r>
            <a:endParaRPr sz="2400">
              <a:solidFill>
                <a:srgbClr val="0077B6"/>
              </a:solidFill>
            </a:endParaRPr>
          </a:p>
          <a:p>
            <a:pPr marL="914400" lvl="1" indent="-368300" algn="l" rtl="0">
              <a:spcBef>
                <a:spcPts val="300"/>
              </a:spcBef>
              <a:spcAft>
                <a:spcPts val="0"/>
              </a:spcAft>
              <a:buSzPts val="2200"/>
              <a:buChar char="○"/>
            </a:pPr>
            <a:r>
              <a:rPr lang="en" sz="2200"/>
              <a:t>Elementary and Middle School are having challenges dealing with increased behavior challenges.</a:t>
            </a:r>
            <a:endParaRPr sz="2200"/>
          </a:p>
          <a:p>
            <a:pPr marL="914400" lvl="1" indent="-368300" algn="l" rtl="0">
              <a:spcBef>
                <a:spcPts val="300"/>
              </a:spcBef>
              <a:spcAft>
                <a:spcPts val="0"/>
              </a:spcAft>
              <a:buSzPts val="2200"/>
              <a:buChar char="○"/>
            </a:pPr>
            <a:r>
              <a:rPr lang="en" sz="2200"/>
              <a:t>High School making gains or holding data.</a:t>
            </a:r>
            <a:endParaRPr sz="2200"/>
          </a:p>
          <a:p>
            <a:pPr marL="914400" lvl="1" indent="-368300" algn="l" rtl="0">
              <a:spcBef>
                <a:spcPts val="300"/>
              </a:spcBef>
              <a:spcAft>
                <a:spcPts val="0"/>
              </a:spcAft>
              <a:buSzPts val="2200"/>
              <a:buChar char="○"/>
            </a:pPr>
            <a:r>
              <a:rPr lang="en" sz="2200"/>
              <a:t>Persistently Dangerous Behaviors - no change.</a:t>
            </a:r>
            <a:endParaRPr sz="2200"/>
          </a:p>
          <a:p>
            <a:pPr marL="457200" lvl="0" indent="-381000" algn="l" rtl="0">
              <a:spcBef>
                <a:spcPts val="300"/>
              </a:spcBef>
              <a:spcAft>
                <a:spcPts val="300"/>
              </a:spcAft>
              <a:buClr>
                <a:srgbClr val="023E8A"/>
              </a:buClr>
              <a:buSzPts val="2400"/>
              <a:buChar char="●"/>
            </a:pPr>
            <a:r>
              <a:rPr lang="en" sz="2400">
                <a:solidFill>
                  <a:srgbClr val="023E8A"/>
                </a:solidFill>
              </a:rPr>
              <a:t>Intervention data indicate increases in positive and engaging practices.</a:t>
            </a:r>
            <a:endParaRPr sz="2400">
              <a:solidFill>
                <a:srgbClr val="023E8A"/>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Questions/Discussion</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168</Words>
  <Application>Microsoft Office PowerPoint</Application>
  <PresentationFormat>On-screen Show (16:9)</PresentationFormat>
  <Paragraphs>22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Barlow</vt:lpstr>
      <vt:lpstr>Roboto</vt:lpstr>
      <vt:lpstr>Simple Light</vt:lpstr>
      <vt:lpstr>Discipline: Report to the School Board</vt:lpstr>
      <vt:lpstr>Agenda</vt:lpstr>
      <vt:lpstr>PowerPoint Presentation</vt:lpstr>
      <vt:lpstr>The Data Story</vt:lpstr>
      <vt:lpstr>PowerPoint Presentation</vt:lpstr>
      <vt:lpstr>PowerPoint Presentation</vt:lpstr>
      <vt:lpstr>PowerPoint Presentation</vt:lpstr>
      <vt:lpstr>PowerPoint Presentation</vt:lpstr>
      <vt:lpstr>PowerPoint Presentation</vt:lpstr>
      <vt:lpstr>PowerPoint Presentation</vt:lpstr>
      <vt:lpstr>SUMMARY of DISCIPLINE DATA  Virginia is seeing increases in all disciplinary categories with exception of a decrease in Persistently Dangerous Behaviors.  Albemarle County Schools is seeing mixed results. Elementary and Middle School are having challenges dealing with increased behavior challenges. High School making gains or holding data. Persistently Dangerous Behaviors - no change. Intervention data indicate increases in positive and engaging practices.</vt:lpstr>
      <vt:lpstr>Questions/Discussion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Thompson</dc:creator>
  <cp:lastModifiedBy>Christine Thompson</cp:lastModifiedBy>
  <cp:revision>1</cp:revision>
  <dcterms:modified xsi:type="dcterms:W3CDTF">2024-10-02T13:02:52Z</dcterms:modified>
</cp:coreProperties>
</file>