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Barlow Bold" panose="00000800000000000000" charset="0"/>
      <p:regular r:id="rId13"/>
    </p:embeddedFont>
    <p:embeddedFont>
      <p:font typeface="Proxima Nova" panose="020B0604020202020204" charset="0"/>
      <p:regular r:id="rId14"/>
    </p:embeddedFont>
    <p:embeddedFont>
      <p:font typeface="Proxima Nova Bold" panose="020B0604020202020204" charset="0"/>
      <p:regular r:id="rId15"/>
    </p:embeddedFont>
    <p:embeddedFont>
      <p:font typeface="Roboto" panose="02000000000000000000" pitchFamily="2" charset="0"/>
      <p:regular r:id="rId16"/>
      <p:bold r:id="rId17"/>
      <p:italic r:id="rId18"/>
      <p:boldItalic r:id="rId19"/>
    </p:embeddedFont>
    <p:embeddedFont>
      <p:font typeface="Roboto Bold" panose="02000000000000000000" pitchFamily="2" charset="0"/>
      <p:regular r:id="rId20"/>
      <p:bold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9" d="100"/>
          <a:sy n="49" d="100"/>
        </p:scale>
        <p:origin x="380"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08.01.2025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Good evening. Today, I’d like to discuss the transition from Anonymous Alerts to the new HELPme system. To begin, I think it’s essential to focus on the 'why'—the reasoning behind this change and the benefits it brings to our schools and students."</a:t>
            </a:r>
          </a:p>
          <a:p>
            <a:endParaRPr lang="en-US"/>
          </a:p>
          <a:p>
            <a:r>
              <a:rPr lang="en-US"/>
              <a:t>In the second part of the presentation, we’ll delve into our implementation process. I’ll walk you through the steps of our solicitation efforts and how we’re prepared to train both staff and students for this shift in services.</a:t>
            </a:r>
          </a:p>
          <a:p>
            <a:endParaRPr lang="en-US"/>
          </a:p>
          <a:p>
            <a:r>
              <a:rPr lang="en-US"/>
              <a:t>Next, we’ll explore the training and resources we’ve developed to support awareness and implementation of the HELPme system. These efforts are designed to benefit both students and staff as we continue to prioritize their preparedness and understanding.</a:t>
            </a:r>
          </a:p>
          <a:p>
            <a:endParaRPr lang="en-US"/>
          </a:p>
          <a:p>
            <a:r>
              <a:rPr lang="en-US"/>
              <a:t>Lastly, we’ll conclude today with a video example of what a HELPme alert looks like in action. This demonstration is important for transparency, ensuring everyone understands that HELPme alerts are handled internally by our school staff, not outsourced to an external entity. I’ll also address some feedback we’ve received about this misconception to clarify how the system works and who is involved.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decision to move from Anonymous Alerts to HELPme was intentional and rooted in the purpose behind it. When we used Anonymous Alerts, it was often referred to—perhaps unkindly—as our "snitch line." Many of the reports submitted through that system included statements like, "I need you to take care of this" or "I need you to do this to someone," without fostering skills or contributing to building our community.</a:t>
            </a:r>
          </a:p>
          <a:p>
            <a:endParaRPr lang="en-US"/>
          </a:p>
          <a:p>
            <a:r>
              <a:rPr lang="en-US"/>
              <a:t>During our solicitation process, HELPme stood out because it fundamentally shifted the focus from "what you can do for me" to "how can we support one another?" This shift aligns with our commitment to building a stronger, more collaborative community. Whether through academic content or social-emotional learning, HELPme supports our efforts to teach and reinforce the skills necessary for a supportive environment.</a:t>
            </a:r>
          </a:p>
          <a:p>
            <a:endParaRPr lang="en-US"/>
          </a:p>
          <a:p>
            <a:r>
              <a:rPr lang="en-US"/>
              <a:t>Since adopting HELPme, the quality of information shared and how it is presented to staff has significantly improved. Unlike the one-way communication of Anonymous Alerts, HELPme enables two-way interaction. Every alert received allows for follow-up—whether to request additional details or to express gratitude for the information shared. This back-and-forth communication ensures administrators and counselors can effectively address concerns.</a:t>
            </a:r>
          </a:p>
          <a:p>
            <a:endParaRPr lang="en-US"/>
          </a:p>
          <a:p>
            <a:r>
              <a:rPr lang="en-US"/>
              <a:t>HELPme alerts are first reviewed by our administrators, who act as the initial point of contact. The system is designed to categorize alerts and route them to the appropriate individual. For example:</a:t>
            </a:r>
          </a:p>
          <a:p>
            <a:endParaRPr lang="en-US"/>
          </a:p>
          <a:p>
            <a:r>
              <a:rPr lang="en-US"/>
              <a:t>Self-harm concerns: These are routed to a counselor who checks in with the student and follows up with their family.</a:t>
            </a:r>
          </a:p>
          <a:p>
            <a:endParaRPr lang="en-US"/>
          </a:p>
          <a:p>
            <a:r>
              <a:rPr lang="en-US"/>
              <a:t>Bullying concerns: Typically handled by the administrator who follows up directly with the student.</a:t>
            </a:r>
          </a:p>
          <a:p>
            <a:endParaRPr lang="en-US"/>
          </a:p>
          <a:p>
            <a:r>
              <a:rPr lang="en-US"/>
              <a:t>Addressing third-party involvement and after-hours monitoring</a:t>
            </a:r>
          </a:p>
          <a:p>
            <a:endParaRPr lang="en-US"/>
          </a:p>
          <a:p>
            <a:r>
              <a:rPr lang="en-US"/>
              <a:t>We also recognize the importance of supporting our administrators without asking them to be on call 24/7. To address this, HELPme includes an after-hours monitoring service. From 4 PM to 7 AM, the HELPme team reviews alerts for imminent concerns, such as situations where someone might be in immediate danger.</a:t>
            </a:r>
          </a:p>
          <a:p>
            <a:endParaRPr lang="en-US"/>
          </a:p>
          <a:p>
            <a:r>
              <a:rPr lang="en-US"/>
              <a:t>When necessary, they escalate these concerns back to ACPS. Currently, three individuals are on call to receive these escalations: myself, Darah Bonham, and Craig Zottola. Once we receive an alert, we either contact the family directly or coordinate with the administrator to ensure the situation is addressed.</a:t>
            </a:r>
          </a:p>
          <a:p>
            <a:endParaRPr lang="en-US"/>
          </a:p>
          <a:p>
            <a:r>
              <a:rPr lang="en-US"/>
              <a:t>In more serious cases, such as threats involving school safety (e.g., Snapchat posts about potential school shootings), we work closely with our ACPS partners, including law enforcement, to ensure swift action.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Here’s an overview of our HELPme alerts for the year. So far, we’ve received a total of 434 alerts. Of those, 331 were verified alerts. This distinction is significant because it highlights the educational opportunities that come with these reports.</a:t>
            </a:r>
          </a:p>
          <a:p>
            <a:endParaRPr lang="en-US"/>
          </a:p>
          <a:p>
            <a:r>
              <a:rPr lang="en-US"/>
              <a:t>Every alert goes directly to administrators, and we thoroughly review each one. However, it’s crucial to emphasize the importance of providing complete and detailed information—such as the who, what, when, and where—so we can fully investigate and follow up.</a:t>
            </a:r>
          </a:p>
          <a:p>
            <a:endParaRPr lang="en-US"/>
          </a:p>
          <a:p>
            <a:r>
              <a:rPr lang="en-US"/>
              <a:t>Some alerts cannot be acted upon due to missing or incomplete information. For instance, we occasionally receive reports about a scenario but lack identifying details like a name or sufficient context to determine who is involved. This can prevent us from offering the resources and support needed.</a:t>
            </a:r>
          </a:p>
          <a:p>
            <a:endParaRPr lang="en-US"/>
          </a:p>
          <a:p>
            <a:r>
              <a:rPr lang="en-US"/>
              <a:t>That’s why we encourage everyone—students, staff, and community members—to be as detailed as possible when submitting HELPme alerts. Clear, complete information allows us to respond effectively and provide the necessary assistance to those in need.</a:t>
            </a:r>
          </a:p>
          <a:p>
            <a:endParaRPr lang="en-US"/>
          </a:p>
          <a:p>
            <a:r>
              <a:rPr lang="en-US"/>
              <a:t>A great example of this is when we receive information about potential school threats on platforms like Snapchat. Sometimes, we get a HELPme alert that simply states, 'There was a threat on Snapchat,' but no further details are provided—no screenshots, usernames, or additional context.</a:t>
            </a:r>
          </a:p>
          <a:p>
            <a:endParaRPr lang="en-US"/>
          </a:p>
          <a:p>
            <a:r>
              <a:rPr lang="en-US"/>
              <a:t>In cases like this, especially when it involves potential school violence, having detailed information is critical. The more information you can provide—such as screenshots or usernames—the better equipped we are to work with the Office of School Safety and Security to assess the situation and take appropriate action. This partnership is essential to ensuring the safety of our entire school community. </a:t>
            </a:r>
          </a:p>
          <a:p>
            <a:endParaRPr lang="en-US"/>
          </a:p>
          <a:p>
            <a:endParaRPr lang="en-US"/>
          </a:p>
          <a:p>
            <a:r>
              <a:rPr lang="en-US"/>
              <a:t>It’s also important to emphasize that we don’t want to discourage anyone from reporting information they have, even if it’s just a rumor. If all you’ve heard is a rumor, please still submit a HELPme alert and clearly state that it’s all the information you currently have.</a:t>
            </a:r>
          </a:p>
          <a:p>
            <a:endParaRPr lang="en-US"/>
          </a:p>
          <a:p>
            <a:r>
              <a:rPr lang="en-US"/>
              <a:t>At the same time, it’s helpful to understand that additional details—such as specific names, times, or screenshots—are often necessary for us to thoroughly investigate and address the situation. Even partial information is valuable and can sometimes lead us to uncover more through follow-up, so please don’t hesitate to report what you know</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slide outlines our implementation timeline for HELPme. Every few years, we are required to review our current contracts, and 2024 was a review year for Anonymous Alerts. In January 2024, we initiated a solicitation process to explore what services could be offered for a system like Anonymous Alerts.</a:t>
            </a:r>
          </a:p>
          <a:p>
            <a:endParaRPr lang="en-US"/>
          </a:p>
          <a:p>
            <a:r>
              <a:rPr lang="en-US"/>
              <a:t>The timeline began with accepting proposals and convening a review panel, which included administrators, school counselors, Central Office staff, technology staff, and members of the Department of School Safety and Security. We started early to ensure ample time for implementation; however, finalizing the contract took longer than anticipated. The contract was not signed until the second week of July.</a:t>
            </a:r>
          </a:p>
          <a:p>
            <a:endParaRPr lang="en-US"/>
          </a:p>
          <a:p>
            <a:r>
              <a:rPr lang="en-US"/>
              <a:t>From there, we collaborated with the Technology Department to set up the system, including single sign-on integration, to make it as seamless as possible for administrators to access and use its features. This work led us into August, where HELPme was first introduced during our Leadership Retreat with all school administrators.</a:t>
            </a:r>
          </a:p>
          <a:p>
            <a:endParaRPr lang="en-US"/>
          </a:p>
          <a:p>
            <a:r>
              <a:rPr lang="en-US"/>
              <a:t>During pre-service week, we provided comprehensive training for all staff involved with HELPme. This included school administrators, school counselors, mental health support specialists, and safety coaches. The training covered system access, key features, and the alert response process to ensure everyone was prepared to utilize HELPme effectively.</a:t>
            </a:r>
          </a:p>
          <a:p>
            <a:endParaRPr lang="en-US"/>
          </a:p>
          <a:p>
            <a:r>
              <a:rPr lang="en-US"/>
              <a:t>Now, moving to the next slide, I’ll highlight the ongoing efforts we’ve made to ensure HELPme is well-integrated and recognized within our community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Department of Student Services has provided over 23 hours of training to staff, and you can see the breakdown of these trainings under the 'Staff Trainings' section. I’d also like to highlight the internal resource site we developed specifically for staff. This site includes materials and training videos that are always accessible, recognizing the time constraints educators face in their day-to-day responsibilities.</a:t>
            </a:r>
          </a:p>
          <a:p>
            <a:endParaRPr lang="en-US"/>
          </a:p>
          <a:p>
            <a:r>
              <a:rPr lang="en-US"/>
              <a:t>Additionally, I’d like to acknowledge the efforts that have gone into promoting HELPme. In September, when school began, Dr. Haas introduced HELPme to the school community through the September Connections newsletter. I’d also like to thank the Communications Department for sharing multiple messages about HELPme with families and students.</a:t>
            </a:r>
          </a:p>
          <a:p>
            <a:endParaRPr lang="en-US"/>
          </a:p>
          <a:p>
            <a:r>
              <a:rPr lang="en-US"/>
              <a:t>We partnered with the Department of Community Engagement, which allowed me to discuss HELPme in greater depth through platforms like the Engage ACPS podcast. I also had the privilege of speaking about HELPme during the Back-to-School Community Info Session, where it was highlighted as a key resource for our community. Beyond that, we’ve utilized social media to spread awareness and engaged directly with students to discuss HELPme and its features.</a:t>
            </a:r>
          </a:p>
          <a:p>
            <a:endParaRPr lang="en-US"/>
          </a:p>
          <a:p>
            <a:r>
              <a:rPr lang="en-US"/>
              <a:t>In my conversations with students, I’ve noticed that some were not yet familiar with HELPme, which underscores the importance of continued outreach and education. Moving forward, I’m excited about the opportunity to involve students more directly. We’re currently working with the Office of Community Engagement to explore how students can partner with the Department of Student Services and the Communications Department to create training videos tailored for their peers. This collaboration would ensure that student voices are central to our messaging and materials—a step I’m particularly excited about.</a:t>
            </a:r>
          </a:p>
          <a:p>
            <a:endParaRPr lang="en-US"/>
          </a:p>
          <a:p>
            <a:r>
              <a:rPr lang="en-US"/>
              <a:t>Now, to provide a more concrete example, I’d like to introduce Mr. Josh Walton, Principal of Walton Middle School. He will share how his school has trained students to use the HELPme system, offering you a glimpse of what this looks like in practice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https://drive.google.com/file/d/14T2Gb1p5bLvq5gm5BsyDkzDyhwQqQygX/view?usp=drive_link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want to emphasize that this system is a collaborative effort. We value the voices of our students and are committed to continuously improving HELPme to meet their needs. Your feedback is vital to this process, and we welcome ideas on how we can enhance the system to ensure it remains effective, supportive, and responsive for everyone.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6.xml.rels><?xml version="1.0" encoding="UTF-8" standalone="yes"?>
<Relationships xmlns="http://schemas.openxmlformats.org/package/2006/relationships"><Relationship Id="rId8" Type="http://schemas.openxmlformats.org/officeDocument/2006/relationships/hyperlink" Target="https://www.k12albemarle.org/our-departments/communications/message-board/~board/community-messages/post/enhancing-safety-and-support-introducing-helpme-and-lightspeed-alert" TargetMode="External"/><Relationship Id="rId3" Type="http://schemas.openxmlformats.org/officeDocument/2006/relationships/hyperlink" Target="https://secure.smore.com/n/gd60u?fbclid=IwY2xjawHP1a5leHRuA2FlbQIxMQABHShwNFhev7MIAY6KwcNdJoOisYk1pTBVrz1eK6H_0bQcyMriyPZzeQPM6A_aem_r1xNKEGE9sgoNsufDFlPHA" TargetMode="External"/><Relationship Id="rId7" Type="http://schemas.openxmlformats.org/officeDocument/2006/relationships/hyperlink" Target="https://open.spotify.com/episode/5UUKitqDt3dCp3mfqNR67r?si=NHhjy0yNQ5eVKL_89rOoqw"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hyperlink" Target="https://open.spotify.com/episode/64zCGAOx1NXlmK4efPhkvU?si=GOqg7pWQTNy9F4tlNsOkbQ" TargetMode="External"/><Relationship Id="rId11" Type="http://schemas.openxmlformats.org/officeDocument/2006/relationships/hyperlink" Target="https://www.k12albemarle.org/our-departments/communications/message-board/~board/community-messages/post/join-our-back-to-school-info-session-on-september-25" TargetMode="External"/><Relationship Id="rId5" Type="http://schemas.openxmlformats.org/officeDocument/2006/relationships/hyperlink" Target="https://open.spotify.com/episode/5zRwRN5mbxNIb0ipW14Ik5?si=oka-jwLsTx2RTt4u0UqX9w" TargetMode="External"/><Relationship Id="rId10" Type="http://schemas.openxmlformats.org/officeDocument/2006/relationships/hyperlink" Target="https://www.k12albemarle.org/our-departments/communications/message-board/~board/community-messages/post/important-safety-message-091224" TargetMode="External"/><Relationship Id="rId4" Type="http://schemas.openxmlformats.org/officeDocument/2006/relationships/hyperlink" Target="https://youtu.be/9ROTBVDJE28?feature=shared" TargetMode="External"/><Relationship Id="rId9" Type="http://schemas.openxmlformats.org/officeDocument/2006/relationships/hyperlink" Target="https://www.k12albemarle.org/our-departments/communications/message-board/~board/community-messages/post/acps-supports-how-we-work-to-keep-your-students-safe"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1.jpe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7FBFF"/>
        </a:solidFill>
        <a:effectLst/>
      </p:bgPr>
    </p:bg>
    <p:spTree>
      <p:nvGrpSpPr>
        <p:cNvPr id="1" name=""/>
        <p:cNvGrpSpPr/>
        <p:nvPr/>
      </p:nvGrpSpPr>
      <p:grpSpPr>
        <a:xfrm>
          <a:off x="0" y="0"/>
          <a:ext cx="0" cy="0"/>
          <a:chOff x="0" y="0"/>
          <a:chExt cx="0" cy="0"/>
        </a:xfrm>
      </p:grpSpPr>
      <p:grpSp>
        <p:nvGrpSpPr>
          <p:cNvPr id="2" name="Group 2"/>
          <p:cNvGrpSpPr/>
          <p:nvPr/>
        </p:nvGrpSpPr>
        <p:grpSpPr>
          <a:xfrm>
            <a:off x="0" y="164950"/>
            <a:ext cx="592200" cy="9957050"/>
            <a:chOff x="0" y="0"/>
            <a:chExt cx="789600" cy="13276067"/>
          </a:xfrm>
        </p:grpSpPr>
        <p:grpSp>
          <p:nvGrpSpPr>
            <p:cNvPr id="3" name="Group 3"/>
            <p:cNvGrpSpPr/>
            <p:nvPr/>
          </p:nvGrpSpPr>
          <p:grpSpPr>
            <a:xfrm>
              <a:off x="0" y="12419267"/>
              <a:ext cx="789600" cy="856800"/>
              <a:chOff x="0" y="0"/>
              <a:chExt cx="789600" cy="856800"/>
            </a:xfrm>
          </p:grpSpPr>
          <p:sp>
            <p:nvSpPr>
              <p:cNvPr id="4" name="Freeform 4"/>
              <p:cNvSpPr/>
              <p:nvPr/>
            </p:nvSpPr>
            <p:spPr>
              <a:xfrm>
                <a:off x="0" y="0"/>
                <a:ext cx="789559" cy="856742"/>
              </a:xfrm>
              <a:custGeom>
                <a:avLst/>
                <a:gdLst/>
                <a:ahLst/>
                <a:cxnLst/>
                <a:rect l="l" t="t" r="r" b="b"/>
                <a:pathLst>
                  <a:path w="789559" h="856742">
                    <a:moveTo>
                      <a:pt x="0" y="0"/>
                    </a:moveTo>
                    <a:lnTo>
                      <a:pt x="789559" y="0"/>
                    </a:lnTo>
                    <a:lnTo>
                      <a:pt x="789559" y="856742"/>
                    </a:lnTo>
                    <a:lnTo>
                      <a:pt x="0" y="856742"/>
                    </a:lnTo>
                    <a:close/>
                  </a:path>
                </a:pathLst>
              </a:custGeom>
              <a:solidFill>
                <a:srgbClr val="023E8A"/>
              </a:solidFill>
            </p:spPr>
            <p:txBody>
              <a:bodyPr/>
              <a:lstStyle/>
              <a:p>
                <a:endParaRPr lang="en-US"/>
              </a:p>
            </p:txBody>
          </p:sp>
        </p:grpSp>
        <p:grpSp>
          <p:nvGrpSpPr>
            <p:cNvPr id="5" name="Group 5"/>
            <p:cNvGrpSpPr/>
            <p:nvPr/>
          </p:nvGrpSpPr>
          <p:grpSpPr>
            <a:xfrm>
              <a:off x="0" y="11290243"/>
              <a:ext cx="789600" cy="856800"/>
              <a:chOff x="0" y="0"/>
              <a:chExt cx="789600" cy="856800"/>
            </a:xfrm>
          </p:grpSpPr>
          <p:sp>
            <p:nvSpPr>
              <p:cNvPr id="6" name="Freeform 6"/>
              <p:cNvSpPr/>
              <p:nvPr/>
            </p:nvSpPr>
            <p:spPr>
              <a:xfrm>
                <a:off x="0" y="0"/>
                <a:ext cx="789559" cy="856742"/>
              </a:xfrm>
              <a:custGeom>
                <a:avLst/>
                <a:gdLst/>
                <a:ahLst/>
                <a:cxnLst/>
                <a:rect l="l" t="t" r="r" b="b"/>
                <a:pathLst>
                  <a:path w="789559" h="856742">
                    <a:moveTo>
                      <a:pt x="0" y="0"/>
                    </a:moveTo>
                    <a:lnTo>
                      <a:pt x="789559" y="0"/>
                    </a:lnTo>
                    <a:lnTo>
                      <a:pt x="789559" y="856742"/>
                    </a:lnTo>
                    <a:lnTo>
                      <a:pt x="0" y="856742"/>
                    </a:lnTo>
                    <a:close/>
                  </a:path>
                </a:pathLst>
              </a:custGeom>
              <a:solidFill>
                <a:srgbClr val="0077B6"/>
              </a:solidFill>
            </p:spPr>
            <p:txBody>
              <a:bodyPr/>
              <a:lstStyle/>
              <a:p>
                <a:endParaRPr lang="en-US"/>
              </a:p>
            </p:txBody>
          </p:sp>
        </p:grpSp>
        <p:grpSp>
          <p:nvGrpSpPr>
            <p:cNvPr id="7" name="Group 7"/>
            <p:cNvGrpSpPr/>
            <p:nvPr/>
          </p:nvGrpSpPr>
          <p:grpSpPr>
            <a:xfrm>
              <a:off x="0" y="10161219"/>
              <a:ext cx="789600" cy="856800"/>
              <a:chOff x="0" y="0"/>
              <a:chExt cx="789600" cy="856800"/>
            </a:xfrm>
          </p:grpSpPr>
          <p:sp>
            <p:nvSpPr>
              <p:cNvPr id="8" name="Freeform 8"/>
              <p:cNvSpPr/>
              <p:nvPr/>
            </p:nvSpPr>
            <p:spPr>
              <a:xfrm>
                <a:off x="0" y="0"/>
                <a:ext cx="789559" cy="856742"/>
              </a:xfrm>
              <a:custGeom>
                <a:avLst/>
                <a:gdLst/>
                <a:ahLst/>
                <a:cxnLst/>
                <a:rect l="l" t="t" r="r" b="b"/>
                <a:pathLst>
                  <a:path w="789559" h="856742">
                    <a:moveTo>
                      <a:pt x="0" y="0"/>
                    </a:moveTo>
                    <a:lnTo>
                      <a:pt x="789559" y="0"/>
                    </a:lnTo>
                    <a:lnTo>
                      <a:pt x="789559" y="856742"/>
                    </a:lnTo>
                    <a:lnTo>
                      <a:pt x="0" y="856742"/>
                    </a:lnTo>
                    <a:close/>
                  </a:path>
                </a:pathLst>
              </a:custGeom>
              <a:solidFill>
                <a:srgbClr val="0096C7"/>
              </a:solidFill>
            </p:spPr>
            <p:txBody>
              <a:bodyPr/>
              <a:lstStyle/>
              <a:p>
                <a:endParaRPr lang="en-US"/>
              </a:p>
            </p:txBody>
          </p:sp>
        </p:grpSp>
        <p:grpSp>
          <p:nvGrpSpPr>
            <p:cNvPr id="9" name="Group 9"/>
            <p:cNvGrpSpPr/>
            <p:nvPr/>
          </p:nvGrpSpPr>
          <p:grpSpPr>
            <a:xfrm>
              <a:off x="0" y="9032195"/>
              <a:ext cx="789600" cy="856800"/>
              <a:chOff x="0" y="0"/>
              <a:chExt cx="789600" cy="856800"/>
            </a:xfrm>
          </p:grpSpPr>
          <p:sp>
            <p:nvSpPr>
              <p:cNvPr id="10" name="Freeform 10"/>
              <p:cNvSpPr/>
              <p:nvPr/>
            </p:nvSpPr>
            <p:spPr>
              <a:xfrm>
                <a:off x="0" y="0"/>
                <a:ext cx="789559" cy="856742"/>
              </a:xfrm>
              <a:custGeom>
                <a:avLst/>
                <a:gdLst/>
                <a:ahLst/>
                <a:cxnLst/>
                <a:rect l="l" t="t" r="r" b="b"/>
                <a:pathLst>
                  <a:path w="789559" h="856742">
                    <a:moveTo>
                      <a:pt x="0" y="0"/>
                    </a:moveTo>
                    <a:lnTo>
                      <a:pt x="789559" y="0"/>
                    </a:lnTo>
                    <a:lnTo>
                      <a:pt x="789559" y="856742"/>
                    </a:lnTo>
                    <a:lnTo>
                      <a:pt x="0" y="856742"/>
                    </a:lnTo>
                    <a:close/>
                  </a:path>
                </a:pathLst>
              </a:custGeom>
              <a:solidFill>
                <a:srgbClr val="00B4D8"/>
              </a:solidFill>
            </p:spPr>
            <p:txBody>
              <a:bodyPr/>
              <a:lstStyle/>
              <a:p>
                <a:endParaRPr lang="en-US"/>
              </a:p>
            </p:txBody>
          </p:sp>
        </p:grpSp>
        <p:grpSp>
          <p:nvGrpSpPr>
            <p:cNvPr id="11" name="Group 11"/>
            <p:cNvGrpSpPr/>
            <p:nvPr/>
          </p:nvGrpSpPr>
          <p:grpSpPr>
            <a:xfrm>
              <a:off x="0" y="7903171"/>
              <a:ext cx="789600" cy="856800"/>
              <a:chOff x="0" y="0"/>
              <a:chExt cx="789600" cy="856800"/>
            </a:xfrm>
          </p:grpSpPr>
          <p:sp>
            <p:nvSpPr>
              <p:cNvPr id="12" name="Freeform 12"/>
              <p:cNvSpPr/>
              <p:nvPr/>
            </p:nvSpPr>
            <p:spPr>
              <a:xfrm>
                <a:off x="0" y="0"/>
                <a:ext cx="789559" cy="856742"/>
              </a:xfrm>
              <a:custGeom>
                <a:avLst/>
                <a:gdLst/>
                <a:ahLst/>
                <a:cxnLst/>
                <a:rect l="l" t="t" r="r" b="b"/>
                <a:pathLst>
                  <a:path w="789559" h="856742">
                    <a:moveTo>
                      <a:pt x="0" y="0"/>
                    </a:moveTo>
                    <a:lnTo>
                      <a:pt x="789559" y="0"/>
                    </a:lnTo>
                    <a:lnTo>
                      <a:pt x="789559" y="856742"/>
                    </a:lnTo>
                    <a:lnTo>
                      <a:pt x="0" y="856742"/>
                    </a:lnTo>
                    <a:close/>
                  </a:path>
                </a:pathLst>
              </a:custGeom>
              <a:solidFill>
                <a:srgbClr val="023E8A"/>
              </a:solidFill>
            </p:spPr>
            <p:txBody>
              <a:bodyPr/>
              <a:lstStyle/>
              <a:p>
                <a:endParaRPr lang="en-US"/>
              </a:p>
            </p:txBody>
          </p:sp>
        </p:grpSp>
        <p:grpSp>
          <p:nvGrpSpPr>
            <p:cNvPr id="13" name="Group 13"/>
            <p:cNvGrpSpPr/>
            <p:nvPr/>
          </p:nvGrpSpPr>
          <p:grpSpPr>
            <a:xfrm>
              <a:off x="0" y="6774147"/>
              <a:ext cx="789600" cy="856800"/>
              <a:chOff x="0" y="0"/>
              <a:chExt cx="789600" cy="856800"/>
            </a:xfrm>
          </p:grpSpPr>
          <p:sp>
            <p:nvSpPr>
              <p:cNvPr id="14" name="Freeform 14"/>
              <p:cNvSpPr/>
              <p:nvPr/>
            </p:nvSpPr>
            <p:spPr>
              <a:xfrm>
                <a:off x="0" y="0"/>
                <a:ext cx="789559" cy="856742"/>
              </a:xfrm>
              <a:custGeom>
                <a:avLst/>
                <a:gdLst/>
                <a:ahLst/>
                <a:cxnLst/>
                <a:rect l="l" t="t" r="r" b="b"/>
                <a:pathLst>
                  <a:path w="789559" h="856742">
                    <a:moveTo>
                      <a:pt x="0" y="0"/>
                    </a:moveTo>
                    <a:lnTo>
                      <a:pt x="789559" y="0"/>
                    </a:lnTo>
                    <a:lnTo>
                      <a:pt x="789559" y="856742"/>
                    </a:lnTo>
                    <a:lnTo>
                      <a:pt x="0" y="856742"/>
                    </a:lnTo>
                    <a:close/>
                  </a:path>
                </a:pathLst>
              </a:custGeom>
              <a:solidFill>
                <a:srgbClr val="0077B6"/>
              </a:solidFill>
            </p:spPr>
            <p:txBody>
              <a:bodyPr/>
              <a:lstStyle/>
              <a:p>
                <a:endParaRPr lang="en-US"/>
              </a:p>
            </p:txBody>
          </p:sp>
        </p:grpSp>
        <p:grpSp>
          <p:nvGrpSpPr>
            <p:cNvPr id="15" name="Group 15"/>
            <p:cNvGrpSpPr/>
            <p:nvPr/>
          </p:nvGrpSpPr>
          <p:grpSpPr>
            <a:xfrm>
              <a:off x="0" y="5645120"/>
              <a:ext cx="789600" cy="856800"/>
              <a:chOff x="0" y="0"/>
              <a:chExt cx="789600" cy="856800"/>
            </a:xfrm>
          </p:grpSpPr>
          <p:sp>
            <p:nvSpPr>
              <p:cNvPr id="16" name="Freeform 16"/>
              <p:cNvSpPr/>
              <p:nvPr/>
            </p:nvSpPr>
            <p:spPr>
              <a:xfrm>
                <a:off x="0" y="0"/>
                <a:ext cx="789559" cy="856742"/>
              </a:xfrm>
              <a:custGeom>
                <a:avLst/>
                <a:gdLst/>
                <a:ahLst/>
                <a:cxnLst/>
                <a:rect l="l" t="t" r="r" b="b"/>
                <a:pathLst>
                  <a:path w="789559" h="856742">
                    <a:moveTo>
                      <a:pt x="0" y="0"/>
                    </a:moveTo>
                    <a:lnTo>
                      <a:pt x="789559" y="0"/>
                    </a:lnTo>
                    <a:lnTo>
                      <a:pt x="789559" y="856742"/>
                    </a:lnTo>
                    <a:lnTo>
                      <a:pt x="0" y="856742"/>
                    </a:lnTo>
                    <a:close/>
                  </a:path>
                </a:pathLst>
              </a:custGeom>
              <a:solidFill>
                <a:srgbClr val="0096C7"/>
              </a:solidFill>
            </p:spPr>
            <p:txBody>
              <a:bodyPr/>
              <a:lstStyle/>
              <a:p>
                <a:endParaRPr lang="en-US"/>
              </a:p>
            </p:txBody>
          </p:sp>
        </p:grpSp>
        <p:grpSp>
          <p:nvGrpSpPr>
            <p:cNvPr id="17" name="Group 17"/>
            <p:cNvGrpSpPr/>
            <p:nvPr/>
          </p:nvGrpSpPr>
          <p:grpSpPr>
            <a:xfrm>
              <a:off x="0" y="4516096"/>
              <a:ext cx="789600" cy="856800"/>
              <a:chOff x="0" y="0"/>
              <a:chExt cx="789600" cy="856800"/>
            </a:xfrm>
          </p:grpSpPr>
          <p:sp>
            <p:nvSpPr>
              <p:cNvPr id="18" name="Freeform 18"/>
              <p:cNvSpPr/>
              <p:nvPr/>
            </p:nvSpPr>
            <p:spPr>
              <a:xfrm>
                <a:off x="0" y="0"/>
                <a:ext cx="789559" cy="856742"/>
              </a:xfrm>
              <a:custGeom>
                <a:avLst/>
                <a:gdLst/>
                <a:ahLst/>
                <a:cxnLst/>
                <a:rect l="l" t="t" r="r" b="b"/>
                <a:pathLst>
                  <a:path w="789559" h="856742">
                    <a:moveTo>
                      <a:pt x="0" y="0"/>
                    </a:moveTo>
                    <a:lnTo>
                      <a:pt x="789559" y="0"/>
                    </a:lnTo>
                    <a:lnTo>
                      <a:pt x="789559" y="856742"/>
                    </a:lnTo>
                    <a:lnTo>
                      <a:pt x="0" y="856742"/>
                    </a:lnTo>
                    <a:close/>
                  </a:path>
                </a:pathLst>
              </a:custGeom>
              <a:solidFill>
                <a:srgbClr val="00B4D8"/>
              </a:solidFill>
            </p:spPr>
            <p:txBody>
              <a:bodyPr/>
              <a:lstStyle/>
              <a:p>
                <a:endParaRPr lang="en-US"/>
              </a:p>
            </p:txBody>
          </p:sp>
        </p:grpSp>
        <p:grpSp>
          <p:nvGrpSpPr>
            <p:cNvPr id="19" name="Group 19"/>
            <p:cNvGrpSpPr/>
            <p:nvPr/>
          </p:nvGrpSpPr>
          <p:grpSpPr>
            <a:xfrm>
              <a:off x="0" y="3387072"/>
              <a:ext cx="789600" cy="856800"/>
              <a:chOff x="0" y="0"/>
              <a:chExt cx="789600" cy="856800"/>
            </a:xfrm>
          </p:grpSpPr>
          <p:sp>
            <p:nvSpPr>
              <p:cNvPr id="20" name="Freeform 20"/>
              <p:cNvSpPr/>
              <p:nvPr/>
            </p:nvSpPr>
            <p:spPr>
              <a:xfrm>
                <a:off x="0" y="0"/>
                <a:ext cx="789559" cy="856742"/>
              </a:xfrm>
              <a:custGeom>
                <a:avLst/>
                <a:gdLst/>
                <a:ahLst/>
                <a:cxnLst/>
                <a:rect l="l" t="t" r="r" b="b"/>
                <a:pathLst>
                  <a:path w="789559" h="856742">
                    <a:moveTo>
                      <a:pt x="0" y="0"/>
                    </a:moveTo>
                    <a:lnTo>
                      <a:pt x="789559" y="0"/>
                    </a:lnTo>
                    <a:lnTo>
                      <a:pt x="789559" y="856742"/>
                    </a:lnTo>
                    <a:lnTo>
                      <a:pt x="0" y="856742"/>
                    </a:lnTo>
                    <a:close/>
                  </a:path>
                </a:pathLst>
              </a:custGeom>
              <a:solidFill>
                <a:srgbClr val="023E8A"/>
              </a:solidFill>
            </p:spPr>
            <p:txBody>
              <a:bodyPr/>
              <a:lstStyle/>
              <a:p>
                <a:endParaRPr lang="en-US"/>
              </a:p>
            </p:txBody>
          </p:sp>
        </p:grpSp>
        <p:grpSp>
          <p:nvGrpSpPr>
            <p:cNvPr id="21" name="Group 21"/>
            <p:cNvGrpSpPr/>
            <p:nvPr/>
          </p:nvGrpSpPr>
          <p:grpSpPr>
            <a:xfrm>
              <a:off x="0" y="2258048"/>
              <a:ext cx="789600" cy="856800"/>
              <a:chOff x="0" y="0"/>
              <a:chExt cx="789600" cy="856800"/>
            </a:xfrm>
          </p:grpSpPr>
          <p:sp>
            <p:nvSpPr>
              <p:cNvPr id="22" name="Freeform 22"/>
              <p:cNvSpPr/>
              <p:nvPr/>
            </p:nvSpPr>
            <p:spPr>
              <a:xfrm>
                <a:off x="0" y="0"/>
                <a:ext cx="789559" cy="856742"/>
              </a:xfrm>
              <a:custGeom>
                <a:avLst/>
                <a:gdLst/>
                <a:ahLst/>
                <a:cxnLst/>
                <a:rect l="l" t="t" r="r" b="b"/>
                <a:pathLst>
                  <a:path w="789559" h="856742">
                    <a:moveTo>
                      <a:pt x="0" y="0"/>
                    </a:moveTo>
                    <a:lnTo>
                      <a:pt x="789559" y="0"/>
                    </a:lnTo>
                    <a:lnTo>
                      <a:pt x="789559" y="856742"/>
                    </a:lnTo>
                    <a:lnTo>
                      <a:pt x="0" y="856742"/>
                    </a:lnTo>
                    <a:close/>
                  </a:path>
                </a:pathLst>
              </a:custGeom>
              <a:solidFill>
                <a:srgbClr val="0077B6"/>
              </a:solidFill>
            </p:spPr>
            <p:txBody>
              <a:bodyPr/>
              <a:lstStyle/>
              <a:p>
                <a:endParaRPr lang="en-US"/>
              </a:p>
            </p:txBody>
          </p:sp>
        </p:grpSp>
        <p:grpSp>
          <p:nvGrpSpPr>
            <p:cNvPr id="23" name="Group 23"/>
            <p:cNvGrpSpPr/>
            <p:nvPr/>
          </p:nvGrpSpPr>
          <p:grpSpPr>
            <a:xfrm>
              <a:off x="0" y="1129024"/>
              <a:ext cx="789600" cy="856800"/>
              <a:chOff x="0" y="0"/>
              <a:chExt cx="789600" cy="856800"/>
            </a:xfrm>
          </p:grpSpPr>
          <p:sp>
            <p:nvSpPr>
              <p:cNvPr id="24" name="Freeform 24"/>
              <p:cNvSpPr/>
              <p:nvPr/>
            </p:nvSpPr>
            <p:spPr>
              <a:xfrm>
                <a:off x="0" y="0"/>
                <a:ext cx="789559" cy="856742"/>
              </a:xfrm>
              <a:custGeom>
                <a:avLst/>
                <a:gdLst/>
                <a:ahLst/>
                <a:cxnLst/>
                <a:rect l="l" t="t" r="r" b="b"/>
                <a:pathLst>
                  <a:path w="789559" h="856742">
                    <a:moveTo>
                      <a:pt x="0" y="0"/>
                    </a:moveTo>
                    <a:lnTo>
                      <a:pt x="789559" y="0"/>
                    </a:lnTo>
                    <a:lnTo>
                      <a:pt x="789559" y="856742"/>
                    </a:lnTo>
                    <a:lnTo>
                      <a:pt x="0" y="856742"/>
                    </a:lnTo>
                    <a:close/>
                  </a:path>
                </a:pathLst>
              </a:custGeom>
              <a:solidFill>
                <a:srgbClr val="0096C7"/>
              </a:solidFill>
            </p:spPr>
            <p:txBody>
              <a:bodyPr/>
              <a:lstStyle/>
              <a:p>
                <a:endParaRPr lang="en-US"/>
              </a:p>
            </p:txBody>
          </p:sp>
        </p:grpSp>
        <p:grpSp>
          <p:nvGrpSpPr>
            <p:cNvPr id="25" name="Group 25"/>
            <p:cNvGrpSpPr/>
            <p:nvPr/>
          </p:nvGrpSpPr>
          <p:grpSpPr>
            <a:xfrm>
              <a:off x="0" y="0"/>
              <a:ext cx="789600" cy="856800"/>
              <a:chOff x="0" y="0"/>
              <a:chExt cx="789600" cy="856800"/>
            </a:xfrm>
          </p:grpSpPr>
          <p:sp>
            <p:nvSpPr>
              <p:cNvPr id="26" name="Freeform 26"/>
              <p:cNvSpPr/>
              <p:nvPr/>
            </p:nvSpPr>
            <p:spPr>
              <a:xfrm>
                <a:off x="0" y="0"/>
                <a:ext cx="789559" cy="856742"/>
              </a:xfrm>
              <a:custGeom>
                <a:avLst/>
                <a:gdLst/>
                <a:ahLst/>
                <a:cxnLst/>
                <a:rect l="l" t="t" r="r" b="b"/>
                <a:pathLst>
                  <a:path w="789559" h="856742">
                    <a:moveTo>
                      <a:pt x="0" y="0"/>
                    </a:moveTo>
                    <a:lnTo>
                      <a:pt x="789559" y="0"/>
                    </a:lnTo>
                    <a:lnTo>
                      <a:pt x="789559" y="856742"/>
                    </a:lnTo>
                    <a:lnTo>
                      <a:pt x="0" y="856742"/>
                    </a:lnTo>
                    <a:close/>
                  </a:path>
                </a:pathLst>
              </a:custGeom>
              <a:solidFill>
                <a:srgbClr val="00B4D8"/>
              </a:solidFill>
            </p:spPr>
            <p:txBody>
              <a:bodyPr/>
              <a:lstStyle/>
              <a:p>
                <a:endParaRPr lang="en-US"/>
              </a:p>
            </p:txBody>
          </p:sp>
        </p:grpSp>
      </p:grpSp>
      <p:sp>
        <p:nvSpPr>
          <p:cNvPr id="27" name="Freeform 27"/>
          <p:cNvSpPr/>
          <p:nvPr/>
        </p:nvSpPr>
        <p:spPr>
          <a:xfrm>
            <a:off x="1380000" y="6101300"/>
            <a:ext cx="4597202" cy="2302750"/>
          </a:xfrm>
          <a:custGeom>
            <a:avLst/>
            <a:gdLst/>
            <a:ahLst/>
            <a:cxnLst/>
            <a:rect l="l" t="t" r="r" b="b"/>
            <a:pathLst>
              <a:path w="4597202" h="2302750">
                <a:moveTo>
                  <a:pt x="0" y="0"/>
                </a:moveTo>
                <a:lnTo>
                  <a:pt x="4597202" y="0"/>
                </a:lnTo>
                <a:lnTo>
                  <a:pt x="4597202" y="2302750"/>
                </a:lnTo>
                <a:lnTo>
                  <a:pt x="0" y="2302750"/>
                </a:lnTo>
                <a:lnTo>
                  <a:pt x="0" y="0"/>
                </a:lnTo>
                <a:close/>
              </a:path>
            </a:pathLst>
          </a:custGeom>
          <a:blipFill>
            <a:blip r:embed="rId3"/>
            <a:stretch>
              <a:fillRect/>
            </a:stretch>
          </a:blipFill>
        </p:spPr>
        <p:txBody>
          <a:bodyPr/>
          <a:lstStyle/>
          <a:p>
            <a:endParaRPr lang="en-US"/>
          </a:p>
        </p:txBody>
      </p:sp>
      <p:sp>
        <p:nvSpPr>
          <p:cNvPr id="28" name="Freeform 28"/>
          <p:cNvSpPr/>
          <p:nvPr/>
        </p:nvSpPr>
        <p:spPr>
          <a:xfrm>
            <a:off x="1028700" y="741170"/>
            <a:ext cx="11348968" cy="4062505"/>
          </a:xfrm>
          <a:custGeom>
            <a:avLst/>
            <a:gdLst/>
            <a:ahLst/>
            <a:cxnLst/>
            <a:rect l="l" t="t" r="r" b="b"/>
            <a:pathLst>
              <a:path w="11348968" h="4062505">
                <a:moveTo>
                  <a:pt x="0" y="0"/>
                </a:moveTo>
                <a:lnTo>
                  <a:pt x="11348968" y="0"/>
                </a:lnTo>
                <a:lnTo>
                  <a:pt x="11348968" y="4062505"/>
                </a:lnTo>
                <a:lnTo>
                  <a:pt x="0" y="4062505"/>
                </a:lnTo>
                <a:lnTo>
                  <a:pt x="0" y="0"/>
                </a:lnTo>
                <a:close/>
              </a:path>
            </a:pathLst>
          </a:custGeom>
          <a:blipFill>
            <a:blip r:embed="rId4"/>
            <a:stretch>
              <a:fillRect t="-22787" b="-46341"/>
            </a:stretch>
          </a:blipFill>
        </p:spPr>
        <p:txBody>
          <a:bodyPr/>
          <a:lstStyle/>
          <a:p>
            <a:endParaRPr lang="en-US"/>
          </a:p>
        </p:txBody>
      </p:sp>
      <p:sp>
        <p:nvSpPr>
          <p:cNvPr id="29" name="TextBox 29"/>
          <p:cNvSpPr txBox="1"/>
          <p:nvPr/>
        </p:nvSpPr>
        <p:spPr>
          <a:xfrm>
            <a:off x="1471427" y="4794150"/>
            <a:ext cx="15345150" cy="857250"/>
          </a:xfrm>
          <a:prstGeom prst="rect">
            <a:avLst/>
          </a:prstGeom>
        </p:spPr>
        <p:txBody>
          <a:bodyPr lIns="0" tIns="0" rIns="0" bIns="0" rtlCol="0" anchor="t">
            <a:spAutoFit/>
          </a:bodyPr>
          <a:lstStyle/>
          <a:p>
            <a:pPr algn="l">
              <a:lnSpc>
                <a:spcPts val="6719"/>
              </a:lnSpc>
            </a:pPr>
            <a:r>
              <a:rPr lang="en-US" sz="5599">
                <a:solidFill>
                  <a:srgbClr val="595959"/>
                </a:solidFill>
                <a:latin typeface="Barlow"/>
                <a:ea typeface="Barlow"/>
                <a:cs typeface="Barlow"/>
                <a:sym typeface="Barlow"/>
              </a:rPr>
              <a:t>Training and Resources in ACPS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641500" y="165000"/>
            <a:ext cx="1646400" cy="9957004"/>
            <a:chOff x="0" y="0"/>
            <a:chExt cx="2195200" cy="13276005"/>
          </a:xfrm>
        </p:grpSpPr>
        <p:grpSp>
          <p:nvGrpSpPr>
            <p:cNvPr id="3" name="Group 3"/>
            <p:cNvGrpSpPr/>
            <p:nvPr/>
          </p:nvGrpSpPr>
          <p:grpSpPr>
            <a:xfrm>
              <a:off x="0" y="12419205"/>
              <a:ext cx="2195200" cy="856800"/>
              <a:chOff x="0" y="0"/>
              <a:chExt cx="2195200" cy="856800"/>
            </a:xfrm>
          </p:grpSpPr>
          <p:sp>
            <p:nvSpPr>
              <p:cNvPr id="4" name="Freeform 4"/>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23E8A"/>
              </a:solidFill>
            </p:spPr>
            <p:txBody>
              <a:bodyPr/>
              <a:lstStyle/>
              <a:p>
                <a:endParaRPr lang="en-US"/>
              </a:p>
            </p:txBody>
          </p:sp>
        </p:grpSp>
        <p:grpSp>
          <p:nvGrpSpPr>
            <p:cNvPr id="5" name="Group 5"/>
            <p:cNvGrpSpPr/>
            <p:nvPr/>
          </p:nvGrpSpPr>
          <p:grpSpPr>
            <a:xfrm>
              <a:off x="0" y="11290187"/>
              <a:ext cx="2195200" cy="856800"/>
              <a:chOff x="0" y="0"/>
              <a:chExt cx="2195200" cy="856800"/>
            </a:xfrm>
          </p:grpSpPr>
          <p:sp>
            <p:nvSpPr>
              <p:cNvPr id="6" name="Freeform 6"/>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077B6"/>
              </a:solidFill>
            </p:spPr>
            <p:txBody>
              <a:bodyPr/>
              <a:lstStyle/>
              <a:p>
                <a:endParaRPr lang="en-US"/>
              </a:p>
            </p:txBody>
          </p:sp>
        </p:grpSp>
        <p:grpSp>
          <p:nvGrpSpPr>
            <p:cNvPr id="7" name="Group 7"/>
            <p:cNvGrpSpPr/>
            <p:nvPr/>
          </p:nvGrpSpPr>
          <p:grpSpPr>
            <a:xfrm>
              <a:off x="0" y="10161168"/>
              <a:ext cx="2195200" cy="856800"/>
              <a:chOff x="0" y="0"/>
              <a:chExt cx="2195200" cy="856800"/>
            </a:xfrm>
          </p:grpSpPr>
          <p:sp>
            <p:nvSpPr>
              <p:cNvPr id="8" name="Freeform 8"/>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096C7"/>
              </a:solidFill>
            </p:spPr>
            <p:txBody>
              <a:bodyPr/>
              <a:lstStyle/>
              <a:p>
                <a:endParaRPr lang="en-US"/>
              </a:p>
            </p:txBody>
          </p:sp>
        </p:grpSp>
        <p:grpSp>
          <p:nvGrpSpPr>
            <p:cNvPr id="9" name="Group 9"/>
            <p:cNvGrpSpPr/>
            <p:nvPr/>
          </p:nvGrpSpPr>
          <p:grpSpPr>
            <a:xfrm>
              <a:off x="0" y="9032149"/>
              <a:ext cx="2195200" cy="856800"/>
              <a:chOff x="0" y="0"/>
              <a:chExt cx="2195200" cy="856800"/>
            </a:xfrm>
          </p:grpSpPr>
          <p:sp>
            <p:nvSpPr>
              <p:cNvPr id="10" name="Freeform 10"/>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0B4D8"/>
              </a:solidFill>
            </p:spPr>
            <p:txBody>
              <a:bodyPr/>
              <a:lstStyle/>
              <a:p>
                <a:endParaRPr lang="en-US"/>
              </a:p>
            </p:txBody>
          </p:sp>
        </p:grpSp>
        <p:grpSp>
          <p:nvGrpSpPr>
            <p:cNvPr id="11" name="Group 11"/>
            <p:cNvGrpSpPr/>
            <p:nvPr/>
          </p:nvGrpSpPr>
          <p:grpSpPr>
            <a:xfrm>
              <a:off x="0" y="7903131"/>
              <a:ext cx="2195200" cy="856800"/>
              <a:chOff x="0" y="0"/>
              <a:chExt cx="2195200" cy="856800"/>
            </a:xfrm>
          </p:grpSpPr>
          <p:sp>
            <p:nvSpPr>
              <p:cNvPr id="12" name="Freeform 12"/>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23E8A"/>
              </a:solidFill>
            </p:spPr>
            <p:txBody>
              <a:bodyPr/>
              <a:lstStyle/>
              <a:p>
                <a:endParaRPr lang="en-US"/>
              </a:p>
            </p:txBody>
          </p:sp>
        </p:grpSp>
        <p:grpSp>
          <p:nvGrpSpPr>
            <p:cNvPr id="13" name="Group 13"/>
            <p:cNvGrpSpPr/>
            <p:nvPr/>
          </p:nvGrpSpPr>
          <p:grpSpPr>
            <a:xfrm>
              <a:off x="0" y="6774112"/>
              <a:ext cx="2195200" cy="856800"/>
              <a:chOff x="0" y="0"/>
              <a:chExt cx="2195200" cy="856800"/>
            </a:xfrm>
          </p:grpSpPr>
          <p:sp>
            <p:nvSpPr>
              <p:cNvPr id="14" name="Freeform 14"/>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077B6"/>
              </a:solidFill>
            </p:spPr>
            <p:txBody>
              <a:bodyPr/>
              <a:lstStyle/>
              <a:p>
                <a:endParaRPr lang="en-US"/>
              </a:p>
            </p:txBody>
          </p:sp>
        </p:grpSp>
        <p:grpSp>
          <p:nvGrpSpPr>
            <p:cNvPr id="15" name="Group 15"/>
            <p:cNvGrpSpPr/>
            <p:nvPr/>
          </p:nvGrpSpPr>
          <p:grpSpPr>
            <a:xfrm>
              <a:off x="0" y="5645093"/>
              <a:ext cx="2195200" cy="856800"/>
              <a:chOff x="0" y="0"/>
              <a:chExt cx="2195200" cy="856800"/>
            </a:xfrm>
          </p:grpSpPr>
          <p:sp>
            <p:nvSpPr>
              <p:cNvPr id="16" name="Freeform 16"/>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096C7"/>
              </a:solidFill>
            </p:spPr>
            <p:txBody>
              <a:bodyPr/>
              <a:lstStyle/>
              <a:p>
                <a:endParaRPr lang="en-US"/>
              </a:p>
            </p:txBody>
          </p:sp>
        </p:grpSp>
        <p:grpSp>
          <p:nvGrpSpPr>
            <p:cNvPr id="17" name="Group 17"/>
            <p:cNvGrpSpPr/>
            <p:nvPr/>
          </p:nvGrpSpPr>
          <p:grpSpPr>
            <a:xfrm>
              <a:off x="0" y="4516075"/>
              <a:ext cx="2195200" cy="856800"/>
              <a:chOff x="0" y="0"/>
              <a:chExt cx="2195200" cy="856800"/>
            </a:xfrm>
          </p:grpSpPr>
          <p:sp>
            <p:nvSpPr>
              <p:cNvPr id="18" name="Freeform 18"/>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0B4D8"/>
              </a:solidFill>
            </p:spPr>
            <p:txBody>
              <a:bodyPr/>
              <a:lstStyle/>
              <a:p>
                <a:endParaRPr lang="en-US"/>
              </a:p>
            </p:txBody>
          </p:sp>
        </p:grpSp>
        <p:grpSp>
          <p:nvGrpSpPr>
            <p:cNvPr id="19" name="Group 19"/>
            <p:cNvGrpSpPr/>
            <p:nvPr/>
          </p:nvGrpSpPr>
          <p:grpSpPr>
            <a:xfrm>
              <a:off x="0" y="3387056"/>
              <a:ext cx="2195200" cy="856800"/>
              <a:chOff x="0" y="0"/>
              <a:chExt cx="2195200" cy="856800"/>
            </a:xfrm>
          </p:grpSpPr>
          <p:sp>
            <p:nvSpPr>
              <p:cNvPr id="20" name="Freeform 20"/>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23E8A"/>
              </a:solidFill>
            </p:spPr>
            <p:txBody>
              <a:bodyPr/>
              <a:lstStyle/>
              <a:p>
                <a:endParaRPr lang="en-US"/>
              </a:p>
            </p:txBody>
          </p:sp>
        </p:grpSp>
        <p:grpSp>
          <p:nvGrpSpPr>
            <p:cNvPr id="21" name="Group 21"/>
            <p:cNvGrpSpPr/>
            <p:nvPr/>
          </p:nvGrpSpPr>
          <p:grpSpPr>
            <a:xfrm>
              <a:off x="0" y="2258037"/>
              <a:ext cx="2195200" cy="856800"/>
              <a:chOff x="0" y="0"/>
              <a:chExt cx="2195200" cy="856800"/>
            </a:xfrm>
          </p:grpSpPr>
          <p:sp>
            <p:nvSpPr>
              <p:cNvPr id="22" name="Freeform 22"/>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077B6"/>
              </a:solidFill>
            </p:spPr>
            <p:txBody>
              <a:bodyPr/>
              <a:lstStyle/>
              <a:p>
                <a:endParaRPr lang="en-US"/>
              </a:p>
            </p:txBody>
          </p:sp>
        </p:grpSp>
        <p:grpSp>
          <p:nvGrpSpPr>
            <p:cNvPr id="23" name="Group 23"/>
            <p:cNvGrpSpPr/>
            <p:nvPr/>
          </p:nvGrpSpPr>
          <p:grpSpPr>
            <a:xfrm>
              <a:off x="0" y="1129019"/>
              <a:ext cx="2195200" cy="856800"/>
              <a:chOff x="0" y="0"/>
              <a:chExt cx="2195200" cy="856800"/>
            </a:xfrm>
          </p:grpSpPr>
          <p:sp>
            <p:nvSpPr>
              <p:cNvPr id="24" name="Freeform 24"/>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096C7"/>
              </a:solidFill>
            </p:spPr>
            <p:txBody>
              <a:bodyPr/>
              <a:lstStyle/>
              <a:p>
                <a:endParaRPr lang="en-US"/>
              </a:p>
            </p:txBody>
          </p:sp>
        </p:grpSp>
        <p:grpSp>
          <p:nvGrpSpPr>
            <p:cNvPr id="25" name="Group 25"/>
            <p:cNvGrpSpPr/>
            <p:nvPr/>
          </p:nvGrpSpPr>
          <p:grpSpPr>
            <a:xfrm>
              <a:off x="0" y="0"/>
              <a:ext cx="2195200" cy="856800"/>
              <a:chOff x="0" y="0"/>
              <a:chExt cx="2195200" cy="856800"/>
            </a:xfrm>
          </p:grpSpPr>
          <p:sp>
            <p:nvSpPr>
              <p:cNvPr id="26" name="Freeform 26"/>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0B4D8"/>
              </a:solidFill>
            </p:spPr>
            <p:txBody>
              <a:bodyPr/>
              <a:lstStyle/>
              <a:p>
                <a:endParaRPr lang="en-US"/>
              </a:p>
            </p:txBody>
          </p:sp>
        </p:grpSp>
      </p:grpSp>
      <p:sp>
        <p:nvSpPr>
          <p:cNvPr id="27" name="TextBox 27"/>
          <p:cNvSpPr txBox="1"/>
          <p:nvPr/>
        </p:nvSpPr>
        <p:spPr>
          <a:xfrm>
            <a:off x="1318529" y="354900"/>
            <a:ext cx="5433150" cy="1338075"/>
          </a:xfrm>
          <a:prstGeom prst="rect">
            <a:avLst/>
          </a:prstGeom>
        </p:spPr>
        <p:txBody>
          <a:bodyPr lIns="0" tIns="0" rIns="0" bIns="0" rtlCol="0" anchor="t">
            <a:spAutoFit/>
          </a:bodyPr>
          <a:lstStyle/>
          <a:p>
            <a:pPr algn="l">
              <a:lnSpc>
                <a:spcPts val="5759"/>
              </a:lnSpc>
            </a:pPr>
            <a:r>
              <a:rPr lang="en-US" sz="4800" b="1">
                <a:solidFill>
                  <a:srgbClr val="000000"/>
                </a:solidFill>
                <a:latin typeface="Roboto Bold"/>
                <a:ea typeface="Roboto Bold"/>
                <a:cs typeface="Roboto Bold"/>
                <a:sym typeface="Roboto Bold"/>
              </a:rPr>
              <a:t>Agenda</a:t>
            </a:r>
          </a:p>
        </p:txBody>
      </p:sp>
      <p:grpSp>
        <p:nvGrpSpPr>
          <p:cNvPr id="28" name="Group 28"/>
          <p:cNvGrpSpPr/>
          <p:nvPr/>
        </p:nvGrpSpPr>
        <p:grpSpPr>
          <a:xfrm>
            <a:off x="1028700" y="2497230"/>
            <a:ext cx="14688341" cy="6763779"/>
            <a:chOff x="0" y="0"/>
            <a:chExt cx="19584454" cy="9018371"/>
          </a:xfrm>
        </p:grpSpPr>
        <p:sp>
          <p:nvSpPr>
            <p:cNvPr id="29" name="TextBox 29"/>
            <p:cNvSpPr txBox="1"/>
            <p:nvPr/>
          </p:nvSpPr>
          <p:spPr>
            <a:xfrm>
              <a:off x="1912216" y="-9525"/>
              <a:ext cx="6461238" cy="2498725"/>
            </a:xfrm>
            <a:prstGeom prst="rect">
              <a:avLst/>
            </a:prstGeom>
          </p:spPr>
          <p:txBody>
            <a:bodyPr lIns="0" tIns="0" rIns="0" bIns="0" rtlCol="0" anchor="t">
              <a:spAutoFit/>
            </a:bodyPr>
            <a:lstStyle/>
            <a:p>
              <a:pPr algn="ctr">
                <a:lnSpc>
                  <a:spcPts val="3717"/>
                </a:lnSpc>
              </a:pPr>
              <a:r>
                <a:rPr lang="en-US" sz="3097" b="1">
                  <a:solidFill>
                    <a:srgbClr val="595959"/>
                  </a:solidFill>
                  <a:latin typeface="Barlow Bold"/>
                  <a:ea typeface="Barlow Bold"/>
                  <a:cs typeface="Barlow Bold"/>
                  <a:sym typeface="Barlow Bold"/>
                </a:rPr>
                <a:t>What is HELPme</a:t>
              </a:r>
            </a:p>
            <a:p>
              <a:pPr algn="l">
                <a:lnSpc>
                  <a:spcPts val="3717"/>
                </a:lnSpc>
              </a:pPr>
              <a:r>
                <a:rPr lang="en-US" sz="3097">
                  <a:solidFill>
                    <a:srgbClr val="595959"/>
                  </a:solidFill>
                  <a:latin typeface="Barlow"/>
                  <a:ea typeface="Barlow"/>
                  <a:cs typeface="Barlow"/>
                  <a:sym typeface="Barlow"/>
                </a:rPr>
                <a:t>The “why” behind the shift from Anonymous Alert to HELPme</a:t>
              </a:r>
            </a:p>
          </p:txBody>
        </p:sp>
        <p:grpSp>
          <p:nvGrpSpPr>
            <p:cNvPr id="30" name="Group 30"/>
            <p:cNvGrpSpPr/>
            <p:nvPr/>
          </p:nvGrpSpPr>
          <p:grpSpPr>
            <a:xfrm>
              <a:off x="0" y="0"/>
              <a:ext cx="1538481" cy="1755313"/>
              <a:chOff x="0" y="0"/>
              <a:chExt cx="1538481" cy="1755313"/>
            </a:xfrm>
          </p:grpSpPr>
          <p:sp>
            <p:nvSpPr>
              <p:cNvPr id="31" name="Freeform 31"/>
              <p:cNvSpPr/>
              <p:nvPr/>
            </p:nvSpPr>
            <p:spPr>
              <a:xfrm>
                <a:off x="0" y="0"/>
                <a:ext cx="1538503" cy="1755356"/>
              </a:xfrm>
              <a:custGeom>
                <a:avLst/>
                <a:gdLst/>
                <a:ahLst/>
                <a:cxnLst/>
                <a:rect l="l" t="t" r="r" b="b"/>
                <a:pathLst>
                  <a:path w="1538503" h="1755356">
                    <a:moveTo>
                      <a:pt x="0" y="0"/>
                    </a:moveTo>
                    <a:lnTo>
                      <a:pt x="1538503" y="0"/>
                    </a:lnTo>
                    <a:lnTo>
                      <a:pt x="1538503" y="1755356"/>
                    </a:lnTo>
                    <a:lnTo>
                      <a:pt x="0" y="1755356"/>
                    </a:lnTo>
                    <a:close/>
                  </a:path>
                </a:pathLst>
              </a:custGeom>
              <a:solidFill>
                <a:srgbClr val="023E8A"/>
              </a:solidFill>
            </p:spPr>
            <p:txBody>
              <a:bodyPr/>
              <a:lstStyle/>
              <a:p>
                <a:endParaRPr lang="en-US"/>
              </a:p>
            </p:txBody>
          </p:sp>
          <p:sp>
            <p:nvSpPr>
              <p:cNvPr id="32" name="TextBox 32"/>
              <p:cNvSpPr txBox="1"/>
              <p:nvPr/>
            </p:nvSpPr>
            <p:spPr>
              <a:xfrm>
                <a:off x="0" y="-9525"/>
                <a:ext cx="1538481" cy="1764838"/>
              </a:xfrm>
              <a:prstGeom prst="rect">
                <a:avLst/>
              </a:prstGeom>
            </p:spPr>
            <p:txBody>
              <a:bodyPr lIns="45990" tIns="45990" rIns="45990" bIns="45990" rtlCol="0" anchor="ctr"/>
              <a:lstStyle/>
              <a:p>
                <a:pPr algn="ctr">
                  <a:lnSpc>
                    <a:spcPts val="5279"/>
                  </a:lnSpc>
                </a:pPr>
                <a:r>
                  <a:rPr lang="en-US" sz="4399" b="1">
                    <a:solidFill>
                      <a:srgbClr val="FFFFFF"/>
                    </a:solidFill>
                    <a:latin typeface="Roboto Bold"/>
                    <a:ea typeface="Roboto Bold"/>
                    <a:cs typeface="Roboto Bold"/>
                    <a:sym typeface="Roboto Bold"/>
                  </a:rPr>
                  <a:t>1</a:t>
                </a:r>
              </a:p>
            </p:txBody>
          </p:sp>
        </p:grpSp>
        <p:sp>
          <p:nvSpPr>
            <p:cNvPr id="33" name="TextBox 33"/>
            <p:cNvSpPr txBox="1"/>
            <p:nvPr/>
          </p:nvSpPr>
          <p:spPr>
            <a:xfrm>
              <a:off x="2251360" y="5703671"/>
              <a:ext cx="6931473" cy="2590800"/>
            </a:xfrm>
            <a:prstGeom prst="rect">
              <a:avLst/>
            </a:prstGeom>
          </p:spPr>
          <p:txBody>
            <a:bodyPr lIns="0" tIns="0" rIns="0" bIns="0" rtlCol="0" anchor="t">
              <a:spAutoFit/>
            </a:bodyPr>
            <a:lstStyle/>
            <a:p>
              <a:pPr algn="ctr">
                <a:lnSpc>
                  <a:spcPts val="4336"/>
                </a:lnSpc>
              </a:pPr>
              <a:r>
                <a:rPr lang="en-US" sz="3613" b="1">
                  <a:solidFill>
                    <a:srgbClr val="595959"/>
                  </a:solidFill>
                  <a:latin typeface="Barlow Bold"/>
                  <a:ea typeface="Barlow Bold"/>
                  <a:cs typeface="Barlow Bold"/>
                  <a:sym typeface="Barlow Bold"/>
                </a:rPr>
                <a:t>Implementation Timeline</a:t>
              </a:r>
            </a:p>
            <a:p>
              <a:pPr algn="l">
                <a:lnSpc>
                  <a:spcPts val="3717"/>
                </a:lnSpc>
              </a:pPr>
              <a:r>
                <a:rPr lang="en-US" sz="3097">
                  <a:solidFill>
                    <a:srgbClr val="595959"/>
                  </a:solidFill>
                  <a:latin typeface="Barlow"/>
                  <a:ea typeface="Barlow"/>
                  <a:cs typeface="Barlow"/>
                  <a:sym typeface="Barlow"/>
                </a:rPr>
                <a:t>A full timeline of our solicitation to implementation of HELPme</a:t>
              </a:r>
            </a:p>
          </p:txBody>
        </p:sp>
        <p:grpSp>
          <p:nvGrpSpPr>
            <p:cNvPr id="34" name="Group 34"/>
            <p:cNvGrpSpPr/>
            <p:nvPr/>
          </p:nvGrpSpPr>
          <p:grpSpPr>
            <a:xfrm>
              <a:off x="0" y="5770632"/>
              <a:ext cx="1538481" cy="1755313"/>
              <a:chOff x="0" y="0"/>
              <a:chExt cx="1538481" cy="1755313"/>
            </a:xfrm>
          </p:grpSpPr>
          <p:sp>
            <p:nvSpPr>
              <p:cNvPr id="35" name="Freeform 35"/>
              <p:cNvSpPr/>
              <p:nvPr/>
            </p:nvSpPr>
            <p:spPr>
              <a:xfrm>
                <a:off x="0" y="0"/>
                <a:ext cx="1538503" cy="1755356"/>
              </a:xfrm>
              <a:custGeom>
                <a:avLst/>
                <a:gdLst/>
                <a:ahLst/>
                <a:cxnLst/>
                <a:rect l="l" t="t" r="r" b="b"/>
                <a:pathLst>
                  <a:path w="1538503" h="1755356">
                    <a:moveTo>
                      <a:pt x="0" y="0"/>
                    </a:moveTo>
                    <a:lnTo>
                      <a:pt x="1538503" y="0"/>
                    </a:lnTo>
                    <a:lnTo>
                      <a:pt x="1538503" y="1755356"/>
                    </a:lnTo>
                    <a:lnTo>
                      <a:pt x="0" y="1755356"/>
                    </a:lnTo>
                    <a:close/>
                  </a:path>
                </a:pathLst>
              </a:custGeom>
              <a:solidFill>
                <a:srgbClr val="0077B6"/>
              </a:solidFill>
            </p:spPr>
            <p:txBody>
              <a:bodyPr/>
              <a:lstStyle/>
              <a:p>
                <a:endParaRPr lang="en-US"/>
              </a:p>
            </p:txBody>
          </p:sp>
          <p:sp>
            <p:nvSpPr>
              <p:cNvPr id="36" name="TextBox 36"/>
              <p:cNvSpPr txBox="1"/>
              <p:nvPr/>
            </p:nvSpPr>
            <p:spPr>
              <a:xfrm>
                <a:off x="0" y="-9525"/>
                <a:ext cx="1538481" cy="1764838"/>
              </a:xfrm>
              <a:prstGeom prst="rect">
                <a:avLst/>
              </a:prstGeom>
            </p:spPr>
            <p:txBody>
              <a:bodyPr lIns="45990" tIns="45990" rIns="45990" bIns="45990" rtlCol="0" anchor="ctr"/>
              <a:lstStyle/>
              <a:p>
                <a:pPr algn="ctr">
                  <a:lnSpc>
                    <a:spcPts val="5279"/>
                  </a:lnSpc>
                </a:pPr>
                <a:r>
                  <a:rPr lang="en-US" sz="4399" b="1">
                    <a:solidFill>
                      <a:srgbClr val="FFFFFF"/>
                    </a:solidFill>
                    <a:latin typeface="Roboto Bold"/>
                    <a:ea typeface="Roboto Bold"/>
                    <a:cs typeface="Roboto Bold"/>
                    <a:sym typeface="Roboto Bold"/>
                  </a:rPr>
                  <a:t>2</a:t>
                </a:r>
              </a:p>
            </p:txBody>
          </p:sp>
        </p:grpSp>
        <p:sp>
          <p:nvSpPr>
            <p:cNvPr id="37" name="TextBox 37"/>
            <p:cNvSpPr txBox="1"/>
            <p:nvPr/>
          </p:nvSpPr>
          <p:spPr>
            <a:xfrm>
              <a:off x="12391660" y="0"/>
              <a:ext cx="6896677" cy="3937000"/>
            </a:xfrm>
            <a:prstGeom prst="rect">
              <a:avLst/>
            </a:prstGeom>
          </p:spPr>
          <p:txBody>
            <a:bodyPr lIns="0" tIns="0" rIns="0" bIns="0" rtlCol="0" anchor="t">
              <a:spAutoFit/>
            </a:bodyPr>
            <a:lstStyle/>
            <a:p>
              <a:pPr algn="ctr">
                <a:lnSpc>
                  <a:spcPts val="4336"/>
                </a:lnSpc>
              </a:pPr>
              <a:r>
                <a:rPr lang="en-US" sz="3613" b="1">
                  <a:solidFill>
                    <a:srgbClr val="595959"/>
                  </a:solidFill>
                  <a:latin typeface="Barlow Bold"/>
                  <a:ea typeface="Barlow Bold"/>
                  <a:cs typeface="Barlow Bold"/>
                  <a:sym typeface="Barlow Bold"/>
                </a:rPr>
                <a:t>Trainings &amp; Resources for HELPme</a:t>
              </a:r>
            </a:p>
            <a:p>
              <a:pPr algn="l">
                <a:lnSpc>
                  <a:spcPts val="3717"/>
                </a:lnSpc>
              </a:pPr>
              <a:r>
                <a:rPr lang="en-US" sz="3097">
                  <a:solidFill>
                    <a:srgbClr val="595959"/>
                  </a:solidFill>
                  <a:latin typeface="Barlow"/>
                  <a:ea typeface="Barlow"/>
                  <a:cs typeface="Barlow"/>
                  <a:sym typeface="Barlow"/>
                </a:rPr>
                <a:t>Additional trainings, communications, podcast, and materials supplied for or  requested by school staff.</a:t>
              </a:r>
            </a:p>
          </p:txBody>
        </p:sp>
        <p:grpSp>
          <p:nvGrpSpPr>
            <p:cNvPr id="38" name="Group 38"/>
            <p:cNvGrpSpPr/>
            <p:nvPr/>
          </p:nvGrpSpPr>
          <p:grpSpPr>
            <a:xfrm>
              <a:off x="10137741" y="0"/>
              <a:ext cx="1538481" cy="1755313"/>
              <a:chOff x="0" y="0"/>
              <a:chExt cx="1538481" cy="1755313"/>
            </a:xfrm>
          </p:grpSpPr>
          <p:sp>
            <p:nvSpPr>
              <p:cNvPr id="39" name="Freeform 39"/>
              <p:cNvSpPr/>
              <p:nvPr/>
            </p:nvSpPr>
            <p:spPr>
              <a:xfrm>
                <a:off x="0" y="0"/>
                <a:ext cx="1538503" cy="1755356"/>
              </a:xfrm>
              <a:custGeom>
                <a:avLst/>
                <a:gdLst/>
                <a:ahLst/>
                <a:cxnLst/>
                <a:rect l="l" t="t" r="r" b="b"/>
                <a:pathLst>
                  <a:path w="1538503" h="1755356">
                    <a:moveTo>
                      <a:pt x="0" y="0"/>
                    </a:moveTo>
                    <a:lnTo>
                      <a:pt x="1538503" y="0"/>
                    </a:lnTo>
                    <a:lnTo>
                      <a:pt x="1538503" y="1755356"/>
                    </a:lnTo>
                    <a:lnTo>
                      <a:pt x="0" y="1755356"/>
                    </a:lnTo>
                    <a:close/>
                  </a:path>
                </a:pathLst>
              </a:custGeom>
              <a:solidFill>
                <a:srgbClr val="0096C7"/>
              </a:solidFill>
            </p:spPr>
            <p:txBody>
              <a:bodyPr/>
              <a:lstStyle/>
              <a:p>
                <a:endParaRPr lang="en-US"/>
              </a:p>
            </p:txBody>
          </p:sp>
          <p:sp>
            <p:nvSpPr>
              <p:cNvPr id="40" name="TextBox 40"/>
              <p:cNvSpPr txBox="1"/>
              <p:nvPr/>
            </p:nvSpPr>
            <p:spPr>
              <a:xfrm>
                <a:off x="0" y="-9525"/>
                <a:ext cx="1538481" cy="1764838"/>
              </a:xfrm>
              <a:prstGeom prst="rect">
                <a:avLst/>
              </a:prstGeom>
            </p:spPr>
            <p:txBody>
              <a:bodyPr lIns="45990" tIns="45990" rIns="45990" bIns="45990" rtlCol="0" anchor="ctr"/>
              <a:lstStyle/>
              <a:p>
                <a:pPr algn="ctr">
                  <a:lnSpc>
                    <a:spcPts val="5279"/>
                  </a:lnSpc>
                </a:pPr>
                <a:r>
                  <a:rPr lang="en-US" sz="4399" b="1">
                    <a:solidFill>
                      <a:srgbClr val="FFFFFF"/>
                    </a:solidFill>
                    <a:latin typeface="Roboto Bold"/>
                    <a:ea typeface="Roboto Bold"/>
                    <a:cs typeface="Roboto Bold"/>
                    <a:sym typeface="Roboto Bold"/>
                  </a:rPr>
                  <a:t>3</a:t>
                </a:r>
              </a:p>
            </p:txBody>
          </p:sp>
        </p:grpSp>
        <p:grpSp>
          <p:nvGrpSpPr>
            <p:cNvPr id="41" name="Group 41"/>
            <p:cNvGrpSpPr/>
            <p:nvPr/>
          </p:nvGrpSpPr>
          <p:grpSpPr>
            <a:xfrm>
              <a:off x="10137741" y="5770632"/>
              <a:ext cx="1538481" cy="1755313"/>
              <a:chOff x="0" y="0"/>
              <a:chExt cx="1538481" cy="1755313"/>
            </a:xfrm>
          </p:grpSpPr>
          <p:sp>
            <p:nvSpPr>
              <p:cNvPr id="42" name="Freeform 42"/>
              <p:cNvSpPr/>
              <p:nvPr/>
            </p:nvSpPr>
            <p:spPr>
              <a:xfrm>
                <a:off x="0" y="0"/>
                <a:ext cx="1538503" cy="1755356"/>
              </a:xfrm>
              <a:custGeom>
                <a:avLst/>
                <a:gdLst/>
                <a:ahLst/>
                <a:cxnLst/>
                <a:rect l="l" t="t" r="r" b="b"/>
                <a:pathLst>
                  <a:path w="1538503" h="1755356">
                    <a:moveTo>
                      <a:pt x="0" y="0"/>
                    </a:moveTo>
                    <a:lnTo>
                      <a:pt x="1538503" y="0"/>
                    </a:lnTo>
                    <a:lnTo>
                      <a:pt x="1538503" y="1755356"/>
                    </a:lnTo>
                    <a:lnTo>
                      <a:pt x="0" y="1755356"/>
                    </a:lnTo>
                    <a:close/>
                  </a:path>
                </a:pathLst>
              </a:custGeom>
              <a:solidFill>
                <a:srgbClr val="00B4D8"/>
              </a:solidFill>
            </p:spPr>
            <p:txBody>
              <a:bodyPr/>
              <a:lstStyle/>
              <a:p>
                <a:endParaRPr lang="en-US"/>
              </a:p>
            </p:txBody>
          </p:sp>
          <p:sp>
            <p:nvSpPr>
              <p:cNvPr id="43" name="TextBox 43"/>
              <p:cNvSpPr txBox="1"/>
              <p:nvPr/>
            </p:nvSpPr>
            <p:spPr>
              <a:xfrm>
                <a:off x="0" y="-9525"/>
                <a:ext cx="1538481" cy="1764838"/>
              </a:xfrm>
              <a:prstGeom prst="rect">
                <a:avLst/>
              </a:prstGeom>
            </p:spPr>
            <p:txBody>
              <a:bodyPr lIns="45990" tIns="45990" rIns="45990" bIns="45990" rtlCol="0" anchor="ctr"/>
              <a:lstStyle/>
              <a:p>
                <a:pPr algn="ctr">
                  <a:lnSpc>
                    <a:spcPts val="5279"/>
                  </a:lnSpc>
                </a:pPr>
                <a:r>
                  <a:rPr lang="en-US" sz="4399" b="1">
                    <a:solidFill>
                      <a:srgbClr val="FFFFFF"/>
                    </a:solidFill>
                    <a:latin typeface="Roboto Bold"/>
                    <a:ea typeface="Roboto Bold"/>
                    <a:cs typeface="Roboto Bold"/>
                    <a:sym typeface="Roboto Bold"/>
                  </a:rPr>
                  <a:t>4</a:t>
                </a:r>
              </a:p>
            </p:txBody>
          </p:sp>
        </p:grpSp>
        <p:sp>
          <p:nvSpPr>
            <p:cNvPr id="44" name="TextBox 44"/>
            <p:cNvSpPr txBox="1"/>
            <p:nvPr/>
          </p:nvSpPr>
          <p:spPr>
            <a:xfrm>
              <a:off x="12391660" y="5703671"/>
              <a:ext cx="7192794" cy="3314700"/>
            </a:xfrm>
            <a:prstGeom prst="rect">
              <a:avLst/>
            </a:prstGeom>
          </p:spPr>
          <p:txBody>
            <a:bodyPr lIns="0" tIns="0" rIns="0" bIns="0" rtlCol="0" anchor="t">
              <a:spAutoFit/>
            </a:bodyPr>
            <a:lstStyle/>
            <a:p>
              <a:pPr algn="ctr">
                <a:lnSpc>
                  <a:spcPts val="4336"/>
                </a:lnSpc>
              </a:pPr>
              <a:r>
                <a:rPr lang="en-US" sz="3613" b="1">
                  <a:solidFill>
                    <a:srgbClr val="595959"/>
                  </a:solidFill>
                  <a:latin typeface="Barlow Bold"/>
                  <a:ea typeface="Barlow Bold"/>
                  <a:cs typeface="Barlow Bold"/>
                  <a:sym typeface="Barlow Bold"/>
                </a:rPr>
                <a:t>A video example of a HELPme Alert</a:t>
              </a:r>
            </a:p>
            <a:p>
              <a:pPr algn="l">
                <a:lnSpc>
                  <a:spcPts val="3717"/>
                </a:lnSpc>
              </a:pPr>
              <a:r>
                <a:rPr lang="en-US" sz="3097">
                  <a:solidFill>
                    <a:srgbClr val="595959"/>
                  </a:solidFill>
                  <a:latin typeface="Barlow"/>
                  <a:ea typeface="Barlow"/>
                  <a:cs typeface="Barlow"/>
                  <a:sym typeface="Barlow"/>
                </a:rPr>
                <a:t>A quick video example of what HELPme looks like on the staff and student side. </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7FBFF"/>
        </a:solidFill>
        <a:effectLst/>
      </p:bgPr>
    </p:bg>
    <p:spTree>
      <p:nvGrpSpPr>
        <p:cNvPr id="1" name=""/>
        <p:cNvGrpSpPr/>
        <p:nvPr/>
      </p:nvGrpSpPr>
      <p:grpSpPr>
        <a:xfrm>
          <a:off x="0" y="0"/>
          <a:ext cx="0" cy="0"/>
          <a:chOff x="0" y="0"/>
          <a:chExt cx="0" cy="0"/>
        </a:xfrm>
      </p:grpSpPr>
      <p:grpSp>
        <p:nvGrpSpPr>
          <p:cNvPr id="2" name="Group 2"/>
          <p:cNvGrpSpPr/>
          <p:nvPr/>
        </p:nvGrpSpPr>
        <p:grpSpPr>
          <a:xfrm>
            <a:off x="26" y="9966000"/>
            <a:ext cx="18287948" cy="321000"/>
            <a:chOff x="0" y="0"/>
            <a:chExt cx="24383931" cy="428000"/>
          </a:xfrm>
        </p:grpSpPr>
        <p:grpSp>
          <p:nvGrpSpPr>
            <p:cNvPr id="3" name="Group 3"/>
            <p:cNvGrpSpPr/>
            <p:nvPr/>
          </p:nvGrpSpPr>
          <p:grpSpPr>
            <a:xfrm>
              <a:off x="0" y="0"/>
              <a:ext cx="6096000" cy="428000"/>
              <a:chOff x="0" y="0"/>
              <a:chExt cx="6096000" cy="428000"/>
            </a:xfrm>
          </p:grpSpPr>
          <p:sp>
            <p:nvSpPr>
              <p:cNvPr id="4" name="Freeform 4"/>
              <p:cNvSpPr/>
              <p:nvPr/>
            </p:nvSpPr>
            <p:spPr>
              <a:xfrm>
                <a:off x="0" y="0"/>
                <a:ext cx="6096000" cy="427990"/>
              </a:xfrm>
              <a:custGeom>
                <a:avLst/>
                <a:gdLst/>
                <a:ahLst/>
                <a:cxnLst/>
                <a:rect l="l" t="t" r="r" b="b"/>
                <a:pathLst>
                  <a:path w="6096000" h="427990">
                    <a:moveTo>
                      <a:pt x="0" y="0"/>
                    </a:moveTo>
                    <a:lnTo>
                      <a:pt x="6096000" y="0"/>
                    </a:lnTo>
                    <a:lnTo>
                      <a:pt x="6096000" y="427990"/>
                    </a:lnTo>
                    <a:lnTo>
                      <a:pt x="0" y="427990"/>
                    </a:lnTo>
                    <a:close/>
                  </a:path>
                </a:pathLst>
              </a:custGeom>
              <a:solidFill>
                <a:srgbClr val="023E8A"/>
              </a:solidFill>
            </p:spPr>
            <p:txBody>
              <a:bodyPr/>
              <a:lstStyle/>
              <a:p>
                <a:endParaRPr lang="en-US"/>
              </a:p>
            </p:txBody>
          </p:sp>
        </p:grpSp>
        <p:grpSp>
          <p:nvGrpSpPr>
            <p:cNvPr id="5" name="Group 5"/>
            <p:cNvGrpSpPr/>
            <p:nvPr/>
          </p:nvGrpSpPr>
          <p:grpSpPr>
            <a:xfrm>
              <a:off x="6095931" y="0"/>
              <a:ext cx="6096000" cy="428000"/>
              <a:chOff x="0" y="0"/>
              <a:chExt cx="6096000" cy="428000"/>
            </a:xfrm>
          </p:grpSpPr>
          <p:sp>
            <p:nvSpPr>
              <p:cNvPr id="6" name="Freeform 6"/>
              <p:cNvSpPr/>
              <p:nvPr/>
            </p:nvSpPr>
            <p:spPr>
              <a:xfrm>
                <a:off x="0" y="0"/>
                <a:ext cx="6096000" cy="427990"/>
              </a:xfrm>
              <a:custGeom>
                <a:avLst/>
                <a:gdLst/>
                <a:ahLst/>
                <a:cxnLst/>
                <a:rect l="l" t="t" r="r" b="b"/>
                <a:pathLst>
                  <a:path w="6096000" h="427990">
                    <a:moveTo>
                      <a:pt x="0" y="0"/>
                    </a:moveTo>
                    <a:lnTo>
                      <a:pt x="6096000" y="0"/>
                    </a:lnTo>
                    <a:lnTo>
                      <a:pt x="6096000" y="427990"/>
                    </a:lnTo>
                    <a:lnTo>
                      <a:pt x="0" y="427990"/>
                    </a:lnTo>
                    <a:close/>
                  </a:path>
                </a:pathLst>
              </a:custGeom>
              <a:solidFill>
                <a:srgbClr val="0077B6"/>
              </a:solidFill>
            </p:spPr>
            <p:txBody>
              <a:bodyPr/>
              <a:lstStyle/>
              <a:p>
                <a:endParaRPr lang="en-US"/>
              </a:p>
            </p:txBody>
          </p:sp>
        </p:grpSp>
        <p:grpSp>
          <p:nvGrpSpPr>
            <p:cNvPr id="7" name="Group 7"/>
            <p:cNvGrpSpPr/>
            <p:nvPr/>
          </p:nvGrpSpPr>
          <p:grpSpPr>
            <a:xfrm>
              <a:off x="12191864" y="0"/>
              <a:ext cx="6096000" cy="428000"/>
              <a:chOff x="0" y="0"/>
              <a:chExt cx="6096000" cy="428000"/>
            </a:xfrm>
          </p:grpSpPr>
          <p:sp>
            <p:nvSpPr>
              <p:cNvPr id="8" name="Freeform 8"/>
              <p:cNvSpPr/>
              <p:nvPr/>
            </p:nvSpPr>
            <p:spPr>
              <a:xfrm>
                <a:off x="0" y="0"/>
                <a:ext cx="6096000" cy="427990"/>
              </a:xfrm>
              <a:custGeom>
                <a:avLst/>
                <a:gdLst/>
                <a:ahLst/>
                <a:cxnLst/>
                <a:rect l="l" t="t" r="r" b="b"/>
                <a:pathLst>
                  <a:path w="6096000" h="427990">
                    <a:moveTo>
                      <a:pt x="0" y="0"/>
                    </a:moveTo>
                    <a:lnTo>
                      <a:pt x="6096000" y="0"/>
                    </a:lnTo>
                    <a:lnTo>
                      <a:pt x="6096000" y="427990"/>
                    </a:lnTo>
                    <a:lnTo>
                      <a:pt x="0" y="427990"/>
                    </a:lnTo>
                    <a:close/>
                  </a:path>
                </a:pathLst>
              </a:custGeom>
              <a:solidFill>
                <a:srgbClr val="0096C7"/>
              </a:solidFill>
            </p:spPr>
            <p:txBody>
              <a:bodyPr/>
              <a:lstStyle/>
              <a:p>
                <a:endParaRPr lang="en-US"/>
              </a:p>
            </p:txBody>
          </p:sp>
        </p:grpSp>
        <p:grpSp>
          <p:nvGrpSpPr>
            <p:cNvPr id="9" name="Group 9"/>
            <p:cNvGrpSpPr/>
            <p:nvPr/>
          </p:nvGrpSpPr>
          <p:grpSpPr>
            <a:xfrm>
              <a:off x="18287931" y="0"/>
              <a:ext cx="6096000" cy="428000"/>
              <a:chOff x="0" y="0"/>
              <a:chExt cx="6096000" cy="428000"/>
            </a:xfrm>
          </p:grpSpPr>
          <p:sp>
            <p:nvSpPr>
              <p:cNvPr id="10" name="Freeform 10"/>
              <p:cNvSpPr/>
              <p:nvPr/>
            </p:nvSpPr>
            <p:spPr>
              <a:xfrm>
                <a:off x="0" y="0"/>
                <a:ext cx="6096000" cy="427990"/>
              </a:xfrm>
              <a:custGeom>
                <a:avLst/>
                <a:gdLst/>
                <a:ahLst/>
                <a:cxnLst/>
                <a:rect l="l" t="t" r="r" b="b"/>
                <a:pathLst>
                  <a:path w="6096000" h="427990">
                    <a:moveTo>
                      <a:pt x="0" y="0"/>
                    </a:moveTo>
                    <a:lnTo>
                      <a:pt x="6096000" y="0"/>
                    </a:lnTo>
                    <a:lnTo>
                      <a:pt x="6096000" y="427990"/>
                    </a:lnTo>
                    <a:lnTo>
                      <a:pt x="0" y="427990"/>
                    </a:lnTo>
                    <a:close/>
                  </a:path>
                </a:pathLst>
              </a:custGeom>
              <a:solidFill>
                <a:srgbClr val="00B4D8"/>
              </a:solidFill>
            </p:spPr>
            <p:txBody>
              <a:bodyPr/>
              <a:lstStyle/>
              <a:p>
                <a:endParaRPr lang="en-US"/>
              </a:p>
            </p:txBody>
          </p:sp>
        </p:grpSp>
      </p:grpSp>
      <p:sp>
        <p:nvSpPr>
          <p:cNvPr id="11" name="Freeform 11"/>
          <p:cNvSpPr/>
          <p:nvPr/>
        </p:nvSpPr>
        <p:spPr>
          <a:xfrm>
            <a:off x="1318478" y="1992683"/>
            <a:ext cx="17174517" cy="7703609"/>
          </a:xfrm>
          <a:custGeom>
            <a:avLst/>
            <a:gdLst/>
            <a:ahLst/>
            <a:cxnLst/>
            <a:rect l="l" t="t" r="r" b="b"/>
            <a:pathLst>
              <a:path w="17174517" h="7703609">
                <a:moveTo>
                  <a:pt x="0" y="0"/>
                </a:moveTo>
                <a:lnTo>
                  <a:pt x="17174517" y="0"/>
                </a:lnTo>
                <a:lnTo>
                  <a:pt x="17174517" y="7703609"/>
                </a:lnTo>
                <a:lnTo>
                  <a:pt x="0" y="7703609"/>
                </a:lnTo>
                <a:lnTo>
                  <a:pt x="0" y="0"/>
                </a:lnTo>
                <a:close/>
              </a:path>
            </a:pathLst>
          </a:custGeom>
          <a:blipFill>
            <a:blip r:embed="rId3"/>
            <a:stretch>
              <a:fillRect l="-3845" t="-2226" r="-4987" b="-35164"/>
            </a:stretch>
          </a:blipFill>
        </p:spPr>
        <p:txBody>
          <a:bodyPr/>
          <a:lstStyle/>
          <a:p>
            <a:endParaRPr lang="en-US"/>
          </a:p>
        </p:txBody>
      </p:sp>
      <p:sp>
        <p:nvSpPr>
          <p:cNvPr id="12" name="TextBox 12"/>
          <p:cNvSpPr txBox="1"/>
          <p:nvPr/>
        </p:nvSpPr>
        <p:spPr>
          <a:xfrm>
            <a:off x="26" y="324900"/>
            <a:ext cx="9493243" cy="1398074"/>
          </a:xfrm>
          <a:prstGeom prst="rect">
            <a:avLst/>
          </a:prstGeom>
        </p:spPr>
        <p:txBody>
          <a:bodyPr lIns="0" tIns="0" rIns="0" bIns="0" rtlCol="0" anchor="t">
            <a:spAutoFit/>
          </a:bodyPr>
          <a:lstStyle/>
          <a:p>
            <a:pPr algn="ctr">
              <a:lnSpc>
                <a:spcPts val="10952"/>
              </a:lnSpc>
            </a:pPr>
            <a:r>
              <a:rPr lang="en-US" sz="9127" b="1">
                <a:solidFill>
                  <a:srgbClr val="000000"/>
                </a:solidFill>
                <a:latin typeface="Roboto Bold"/>
                <a:ea typeface="Roboto Bold"/>
                <a:cs typeface="Roboto Bold"/>
                <a:sym typeface="Roboto Bold"/>
              </a:rPr>
              <a:t>What is HELPme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7FBFF"/>
        </a:solidFill>
        <a:effectLst/>
      </p:bgPr>
    </p:bg>
    <p:spTree>
      <p:nvGrpSpPr>
        <p:cNvPr id="1" name=""/>
        <p:cNvGrpSpPr/>
        <p:nvPr/>
      </p:nvGrpSpPr>
      <p:grpSpPr>
        <a:xfrm>
          <a:off x="0" y="0"/>
          <a:ext cx="0" cy="0"/>
          <a:chOff x="0" y="0"/>
          <a:chExt cx="0" cy="0"/>
        </a:xfrm>
      </p:grpSpPr>
      <p:sp>
        <p:nvSpPr>
          <p:cNvPr id="2" name="Freeform 2"/>
          <p:cNvSpPr/>
          <p:nvPr/>
        </p:nvSpPr>
        <p:spPr>
          <a:xfrm>
            <a:off x="3276319" y="-1011316"/>
            <a:ext cx="15011681" cy="11298316"/>
          </a:xfrm>
          <a:custGeom>
            <a:avLst/>
            <a:gdLst/>
            <a:ahLst/>
            <a:cxnLst/>
            <a:rect l="l" t="t" r="r" b="b"/>
            <a:pathLst>
              <a:path w="15011681" h="11298316">
                <a:moveTo>
                  <a:pt x="0" y="0"/>
                </a:moveTo>
                <a:lnTo>
                  <a:pt x="15011681" y="0"/>
                </a:lnTo>
                <a:lnTo>
                  <a:pt x="15011681" y="11298316"/>
                </a:lnTo>
                <a:lnTo>
                  <a:pt x="0" y="11298316"/>
                </a:lnTo>
                <a:lnTo>
                  <a:pt x="0" y="0"/>
                </a:lnTo>
                <a:close/>
              </a:path>
            </a:pathLst>
          </a:custGeom>
          <a:blipFill>
            <a:blip r:embed="rId3"/>
            <a:stretch>
              <a:fillRect r="-2462"/>
            </a:stretch>
          </a:blipFill>
        </p:spPr>
        <p:txBody>
          <a:bodyPr/>
          <a:lstStyle/>
          <a:p>
            <a:endParaRPr lang="en-US"/>
          </a:p>
        </p:txBody>
      </p:sp>
      <p:sp>
        <p:nvSpPr>
          <p:cNvPr id="3" name="Freeform 3"/>
          <p:cNvSpPr/>
          <p:nvPr/>
        </p:nvSpPr>
        <p:spPr>
          <a:xfrm>
            <a:off x="7743792" y="4289652"/>
            <a:ext cx="3282245" cy="1707696"/>
          </a:xfrm>
          <a:custGeom>
            <a:avLst/>
            <a:gdLst/>
            <a:ahLst/>
            <a:cxnLst/>
            <a:rect l="l" t="t" r="r" b="b"/>
            <a:pathLst>
              <a:path w="3282245" h="1707696">
                <a:moveTo>
                  <a:pt x="0" y="0"/>
                </a:moveTo>
                <a:lnTo>
                  <a:pt x="3282245" y="0"/>
                </a:lnTo>
                <a:lnTo>
                  <a:pt x="3282245" y="1707696"/>
                </a:lnTo>
                <a:lnTo>
                  <a:pt x="0" y="1707696"/>
                </a:lnTo>
                <a:lnTo>
                  <a:pt x="0" y="0"/>
                </a:lnTo>
                <a:close/>
              </a:path>
            </a:pathLst>
          </a:custGeom>
          <a:blipFill>
            <a:blip r:embed="rId4"/>
            <a:stretch>
              <a:fillRect l="-6961" t="-4332" r="-1154"/>
            </a:stretch>
          </a:blipFill>
        </p:spPr>
        <p:txBody>
          <a:bodyPr/>
          <a:lstStyle/>
          <a:p>
            <a:endParaRPr lang="en-US"/>
          </a:p>
        </p:txBody>
      </p:sp>
      <p:sp>
        <p:nvSpPr>
          <p:cNvPr id="4" name="TextBox 4"/>
          <p:cNvSpPr txBox="1"/>
          <p:nvPr/>
        </p:nvSpPr>
        <p:spPr>
          <a:xfrm>
            <a:off x="-522091" y="47551"/>
            <a:ext cx="11104715" cy="1196341"/>
          </a:xfrm>
          <a:prstGeom prst="rect">
            <a:avLst/>
          </a:prstGeom>
        </p:spPr>
        <p:txBody>
          <a:bodyPr lIns="0" tIns="0" rIns="0" bIns="0" rtlCol="0" anchor="t">
            <a:spAutoFit/>
          </a:bodyPr>
          <a:lstStyle/>
          <a:p>
            <a:pPr algn="ctr">
              <a:lnSpc>
                <a:spcPts val="9659"/>
              </a:lnSpc>
            </a:pPr>
            <a:r>
              <a:rPr lang="en-US" sz="6899" b="1">
                <a:solidFill>
                  <a:srgbClr val="000000"/>
                </a:solidFill>
                <a:latin typeface="Roboto Bold"/>
                <a:ea typeface="Roboto Bold"/>
                <a:cs typeface="Roboto Bold"/>
                <a:sym typeface="Roboto Bold"/>
              </a:rPr>
              <a:t>HELPme Utilization Data</a:t>
            </a:r>
          </a:p>
        </p:txBody>
      </p:sp>
      <p:sp>
        <p:nvSpPr>
          <p:cNvPr id="5" name="TextBox 5"/>
          <p:cNvSpPr txBox="1"/>
          <p:nvPr/>
        </p:nvSpPr>
        <p:spPr>
          <a:xfrm>
            <a:off x="345030" y="1520643"/>
            <a:ext cx="4494840" cy="1367406"/>
          </a:xfrm>
          <a:prstGeom prst="rect">
            <a:avLst/>
          </a:prstGeom>
        </p:spPr>
        <p:txBody>
          <a:bodyPr lIns="0" tIns="0" rIns="0" bIns="0" rtlCol="0" anchor="t">
            <a:spAutoFit/>
          </a:bodyPr>
          <a:lstStyle/>
          <a:p>
            <a:pPr algn="l">
              <a:lnSpc>
                <a:spcPts val="5481"/>
              </a:lnSpc>
            </a:pPr>
            <a:r>
              <a:rPr lang="en-US" sz="3915" b="1">
                <a:solidFill>
                  <a:srgbClr val="000000"/>
                </a:solidFill>
                <a:latin typeface="Roboto Bold"/>
                <a:ea typeface="Roboto Bold"/>
                <a:cs typeface="Roboto Bold"/>
                <a:sym typeface="Roboto Bold"/>
              </a:rPr>
              <a:t>Total Alerts: 434</a:t>
            </a:r>
          </a:p>
          <a:p>
            <a:pPr algn="l">
              <a:lnSpc>
                <a:spcPts val="5481"/>
              </a:lnSpc>
            </a:pPr>
            <a:r>
              <a:rPr lang="en-US" sz="3915" b="1">
                <a:solidFill>
                  <a:srgbClr val="000000"/>
                </a:solidFill>
                <a:latin typeface="Roboto Bold"/>
                <a:ea typeface="Roboto Bold"/>
                <a:cs typeface="Roboto Bold"/>
                <a:sym typeface="Roboto Bold"/>
              </a:rPr>
              <a:t>Verified Alerts: 331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Freeform 38">
            <a:extLst>
              <a:ext uri="{FF2B5EF4-FFF2-40B4-BE49-F238E27FC236}">
                <a16:creationId xmlns:a16="http://schemas.microsoft.com/office/drawing/2014/main" id="{18DC236D-828E-9A7A-3381-AA1BF69E79A8}"/>
              </a:ext>
            </a:extLst>
          </p:cNvPr>
          <p:cNvSpPr/>
          <p:nvPr/>
        </p:nvSpPr>
        <p:spPr>
          <a:xfrm>
            <a:off x="10279698" y="7152825"/>
            <a:ext cx="2565685" cy="2378334"/>
          </a:xfrm>
          <a:custGeom>
            <a:avLst/>
            <a:gdLst/>
            <a:ahLst/>
            <a:cxnLst/>
            <a:rect l="l" t="t" r="r" b="b"/>
            <a:pathLst>
              <a:path w="812800" h="753448">
                <a:moveTo>
                  <a:pt x="406400" y="0"/>
                </a:moveTo>
                <a:cubicBezTo>
                  <a:pt x="181951" y="0"/>
                  <a:pt x="0" y="168665"/>
                  <a:pt x="0" y="376724"/>
                </a:cubicBezTo>
                <a:cubicBezTo>
                  <a:pt x="0" y="584783"/>
                  <a:pt x="181951" y="753448"/>
                  <a:pt x="406400" y="753448"/>
                </a:cubicBezTo>
                <a:cubicBezTo>
                  <a:pt x="630849" y="753448"/>
                  <a:pt x="812800" y="584783"/>
                  <a:pt x="812800" y="376724"/>
                </a:cubicBezTo>
                <a:cubicBezTo>
                  <a:pt x="812800" y="168665"/>
                  <a:pt x="630849" y="0"/>
                  <a:pt x="406400" y="0"/>
                </a:cubicBezTo>
                <a:close/>
              </a:path>
            </a:pathLst>
          </a:custGeom>
          <a:solidFill>
            <a:schemeClr val="tx2">
              <a:lumMod val="75000"/>
            </a:schemeClr>
          </a:solidFill>
        </p:spPr>
        <p:txBody>
          <a:bodyPr/>
          <a:lstStyle/>
          <a:p>
            <a:endParaRPr lang="en-US"/>
          </a:p>
        </p:txBody>
      </p:sp>
      <p:sp>
        <p:nvSpPr>
          <p:cNvPr id="101" name="Freeform 38">
            <a:extLst>
              <a:ext uri="{FF2B5EF4-FFF2-40B4-BE49-F238E27FC236}">
                <a16:creationId xmlns:a16="http://schemas.microsoft.com/office/drawing/2014/main" id="{6431EDF4-E105-7E82-3323-32BA777501ED}"/>
              </a:ext>
            </a:extLst>
          </p:cNvPr>
          <p:cNvSpPr/>
          <p:nvPr/>
        </p:nvSpPr>
        <p:spPr>
          <a:xfrm>
            <a:off x="6827665" y="7221726"/>
            <a:ext cx="2565685" cy="2378334"/>
          </a:xfrm>
          <a:custGeom>
            <a:avLst/>
            <a:gdLst/>
            <a:ahLst/>
            <a:cxnLst/>
            <a:rect l="l" t="t" r="r" b="b"/>
            <a:pathLst>
              <a:path w="812800" h="753448">
                <a:moveTo>
                  <a:pt x="406400" y="0"/>
                </a:moveTo>
                <a:cubicBezTo>
                  <a:pt x="181951" y="0"/>
                  <a:pt x="0" y="168665"/>
                  <a:pt x="0" y="376724"/>
                </a:cubicBezTo>
                <a:cubicBezTo>
                  <a:pt x="0" y="584783"/>
                  <a:pt x="181951" y="753448"/>
                  <a:pt x="406400" y="753448"/>
                </a:cubicBezTo>
                <a:cubicBezTo>
                  <a:pt x="630849" y="753448"/>
                  <a:pt x="812800" y="584783"/>
                  <a:pt x="812800" y="376724"/>
                </a:cubicBezTo>
                <a:cubicBezTo>
                  <a:pt x="812800" y="168665"/>
                  <a:pt x="630849" y="0"/>
                  <a:pt x="406400" y="0"/>
                </a:cubicBezTo>
                <a:close/>
              </a:path>
            </a:pathLst>
          </a:custGeom>
          <a:solidFill>
            <a:schemeClr val="tx2">
              <a:lumMod val="75000"/>
            </a:schemeClr>
          </a:solidFill>
        </p:spPr>
        <p:txBody>
          <a:bodyPr/>
          <a:lstStyle/>
          <a:p>
            <a:endParaRPr lang="en-US"/>
          </a:p>
        </p:txBody>
      </p:sp>
      <p:sp>
        <p:nvSpPr>
          <p:cNvPr id="100" name="Freeform 38">
            <a:extLst>
              <a:ext uri="{FF2B5EF4-FFF2-40B4-BE49-F238E27FC236}">
                <a16:creationId xmlns:a16="http://schemas.microsoft.com/office/drawing/2014/main" id="{80C12B0F-F9D5-4BFC-B4BA-07CE229AA30F}"/>
              </a:ext>
            </a:extLst>
          </p:cNvPr>
          <p:cNvSpPr/>
          <p:nvPr/>
        </p:nvSpPr>
        <p:spPr>
          <a:xfrm>
            <a:off x="3359284" y="7167464"/>
            <a:ext cx="2565685" cy="2378334"/>
          </a:xfrm>
          <a:custGeom>
            <a:avLst/>
            <a:gdLst/>
            <a:ahLst/>
            <a:cxnLst/>
            <a:rect l="l" t="t" r="r" b="b"/>
            <a:pathLst>
              <a:path w="812800" h="753448">
                <a:moveTo>
                  <a:pt x="406400" y="0"/>
                </a:moveTo>
                <a:cubicBezTo>
                  <a:pt x="181951" y="0"/>
                  <a:pt x="0" y="168665"/>
                  <a:pt x="0" y="376724"/>
                </a:cubicBezTo>
                <a:cubicBezTo>
                  <a:pt x="0" y="584783"/>
                  <a:pt x="181951" y="753448"/>
                  <a:pt x="406400" y="753448"/>
                </a:cubicBezTo>
                <a:cubicBezTo>
                  <a:pt x="630849" y="753448"/>
                  <a:pt x="812800" y="584783"/>
                  <a:pt x="812800" y="376724"/>
                </a:cubicBezTo>
                <a:cubicBezTo>
                  <a:pt x="812800" y="168665"/>
                  <a:pt x="630849" y="0"/>
                  <a:pt x="406400" y="0"/>
                </a:cubicBezTo>
                <a:close/>
              </a:path>
            </a:pathLst>
          </a:custGeom>
          <a:solidFill>
            <a:schemeClr val="tx2">
              <a:lumMod val="75000"/>
            </a:schemeClr>
          </a:solidFill>
        </p:spPr>
        <p:txBody>
          <a:bodyPr/>
          <a:lstStyle/>
          <a:p>
            <a:endParaRPr lang="en-US"/>
          </a:p>
        </p:txBody>
      </p:sp>
      <p:sp>
        <p:nvSpPr>
          <p:cNvPr id="99" name="Freeform 38">
            <a:extLst>
              <a:ext uri="{FF2B5EF4-FFF2-40B4-BE49-F238E27FC236}">
                <a16:creationId xmlns:a16="http://schemas.microsoft.com/office/drawing/2014/main" id="{57CE2466-DFDE-7F21-9E32-7767317367AF}"/>
              </a:ext>
            </a:extLst>
          </p:cNvPr>
          <p:cNvSpPr/>
          <p:nvPr/>
        </p:nvSpPr>
        <p:spPr>
          <a:xfrm>
            <a:off x="7100067" y="4491483"/>
            <a:ext cx="2565685" cy="2378334"/>
          </a:xfrm>
          <a:custGeom>
            <a:avLst/>
            <a:gdLst/>
            <a:ahLst/>
            <a:cxnLst/>
            <a:rect l="l" t="t" r="r" b="b"/>
            <a:pathLst>
              <a:path w="812800" h="753448">
                <a:moveTo>
                  <a:pt x="406400" y="0"/>
                </a:moveTo>
                <a:cubicBezTo>
                  <a:pt x="181951" y="0"/>
                  <a:pt x="0" y="168665"/>
                  <a:pt x="0" y="376724"/>
                </a:cubicBezTo>
                <a:cubicBezTo>
                  <a:pt x="0" y="584783"/>
                  <a:pt x="181951" y="753448"/>
                  <a:pt x="406400" y="753448"/>
                </a:cubicBezTo>
                <a:cubicBezTo>
                  <a:pt x="630849" y="753448"/>
                  <a:pt x="812800" y="584783"/>
                  <a:pt x="812800" y="376724"/>
                </a:cubicBezTo>
                <a:cubicBezTo>
                  <a:pt x="812800" y="168665"/>
                  <a:pt x="630849" y="0"/>
                  <a:pt x="406400" y="0"/>
                </a:cubicBezTo>
                <a:close/>
              </a:path>
            </a:pathLst>
          </a:custGeom>
          <a:solidFill>
            <a:schemeClr val="tx2">
              <a:lumMod val="75000"/>
            </a:schemeClr>
          </a:solidFill>
        </p:spPr>
        <p:txBody>
          <a:bodyPr/>
          <a:lstStyle/>
          <a:p>
            <a:endParaRPr lang="en-US"/>
          </a:p>
        </p:txBody>
      </p:sp>
      <p:grpSp>
        <p:nvGrpSpPr>
          <p:cNvPr id="2" name="Group 2"/>
          <p:cNvGrpSpPr/>
          <p:nvPr/>
        </p:nvGrpSpPr>
        <p:grpSpPr>
          <a:xfrm>
            <a:off x="16641500" y="165000"/>
            <a:ext cx="1646400" cy="9957004"/>
            <a:chOff x="0" y="0"/>
            <a:chExt cx="2195200" cy="13276005"/>
          </a:xfrm>
        </p:grpSpPr>
        <p:grpSp>
          <p:nvGrpSpPr>
            <p:cNvPr id="3" name="Group 3"/>
            <p:cNvGrpSpPr/>
            <p:nvPr/>
          </p:nvGrpSpPr>
          <p:grpSpPr>
            <a:xfrm>
              <a:off x="0" y="12419205"/>
              <a:ext cx="2195200" cy="856800"/>
              <a:chOff x="0" y="0"/>
              <a:chExt cx="2195200" cy="856800"/>
            </a:xfrm>
          </p:grpSpPr>
          <p:sp>
            <p:nvSpPr>
              <p:cNvPr id="4" name="Freeform 4"/>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23E8A"/>
              </a:solidFill>
            </p:spPr>
            <p:txBody>
              <a:bodyPr/>
              <a:lstStyle/>
              <a:p>
                <a:endParaRPr lang="en-US"/>
              </a:p>
            </p:txBody>
          </p:sp>
        </p:grpSp>
        <p:grpSp>
          <p:nvGrpSpPr>
            <p:cNvPr id="5" name="Group 5"/>
            <p:cNvGrpSpPr/>
            <p:nvPr/>
          </p:nvGrpSpPr>
          <p:grpSpPr>
            <a:xfrm>
              <a:off x="0" y="11290187"/>
              <a:ext cx="2195200" cy="856800"/>
              <a:chOff x="0" y="0"/>
              <a:chExt cx="2195200" cy="856800"/>
            </a:xfrm>
          </p:grpSpPr>
          <p:sp>
            <p:nvSpPr>
              <p:cNvPr id="6" name="Freeform 6"/>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077B6"/>
              </a:solidFill>
            </p:spPr>
            <p:txBody>
              <a:bodyPr/>
              <a:lstStyle/>
              <a:p>
                <a:endParaRPr lang="en-US"/>
              </a:p>
            </p:txBody>
          </p:sp>
        </p:grpSp>
        <p:grpSp>
          <p:nvGrpSpPr>
            <p:cNvPr id="7" name="Group 7"/>
            <p:cNvGrpSpPr/>
            <p:nvPr/>
          </p:nvGrpSpPr>
          <p:grpSpPr>
            <a:xfrm>
              <a:off x="0" y="10161168"/>
              <a:ext cx="2195200" cy="856800"/>
              <a:chOff x="0" y="0"/>
              <a:chExt cx="2195200" cy="856800"/>
            </a:xfrm>
          </p:grpSpPr>
          <p:sp>
            <p:nvSpPr>
              <p:cNvPr id="8" name="Freeform 8"/>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096C7"/>
              </a:solidFill>
            </p:spPr>
            <p:txBody>
              <a:bodyPr/>
              <a:lstStyle/>
              <a:p>
                <a:endParaRPr lang="en-US"/>
              </a:p>
            </p:txBody>
          </p:sp>
        </p:grpSp>
        <p:grpSp>
          <p:nvGrpSpPr>
            <p:cNvPr id="9" name="Group 9"/>
            <p:cNvGrpSpPr/>
            <p:nvPr/>
          </p:nvGrpSpPr>
          <p:grpSpPr>
            <a:xfrm>
              <a:off x="0" y="9032149"/>
              <a:ext cx="2195200" cy="856800"/>
              <a:chOff x="0" y="0"/>
              <a:chExt cx="2195200" cy="856800"/>
            </a:xfrm>
          </p:grpSpPr>
          <p:sp>
            <p:nvSpPr>
              <p:cNvPr id="10" name="Freeform 10"/>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0B4D8"/>
              </a:solidFill>
            </p:spPr>
            <p:txBody>
              <a:bodyPr/>
              <a:lstStyle/>
              <a:p>
                <a:endParaRPr lang="en-US"/>
              </a:p>
            </p:txBody>
          </p:sp>
        </p:grpSp>
        <p:grpSp>
          <p:nvGrpSpPr>
            <p:cNvPr id="11" name="Group 11"/>
            <p:cNvGrpSpPr/>
            <p:nvPr/>
          </p:nvGrpSpPr>
          <p:grpSpPr>
            <a:xfrm>
              <a:off x="0" y="7903131"/>
              <a:ext cx="2195200" cy="856800"/>
              <a:chOff x="0" y="0"/>
              <a:chExt cx="2195200" cy="856800"/>
            </a:xfrm>
          </p:grpSpPr>
          <p:sp>
            <p:nvSpPr>
              <p:cNvPr id="12" name="Freeform 12"/>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23E8A"/>
              </a:solidFill>
            </p:spPr>
            <p:txBody>
              <a:bodyPr/>
              <a:lstStyle/>
              <a:p>
                <a:endParaRPr lang="en-US"/>
              </a:p>
            </p:txBody>
          </p:sp>
        </p:grpSp>
        <p:grpSp>
          <p:nvGrpSpPr>
            <p:cNvPr id="13" name="Group 13"/>
            <p:cNvGrpSpPr/>
            <p:nvPr/>
          </p:nvGrpSpPr>
          <p:grpSpPr>
            <a:xfrm>
              <a:off x="0" y="6774112"/>
              <a:ext cx="2195200" cy="856800"/>
              <a:chOff x="0" y="0"/>
              <a:chExt cx="2195200" cy="856800"/>
            </a:xfrm>
          </p:grpSpPr>
          <p:sp>
            <p:nvSpPr>
              <p:cNvPr id="14" name="Freeform 14"/>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077B6"/>
              </a:solidFill>
            </p:spPr>
            <p:txBody>
              <a:bodyPr/>
              <a:lstStyle/>
              <a:p>
                <a:endParaRPr lang="en-US"/>
              </a:p>
            </p:txBody>
          </p:sp>
        </p:grpSp>
        <p:grpSp>
          <p:nvGrpSpPr>
            <p:cNvPr id="15" name="Group 15"/>
            <p:cNvGrpSpPr/>
            <p:nvPr/>
          </p:nvGrpSpPr>
          <p:grpSpPr>
            <a:xfrm>
              <a:off x="0" y="5645093"/>
              <a:ext cx="2195200" cy="856800"/>
              <a:chOff x="0" y="0"/>
              <a:chExt cx="2195200" cy="856800"/>
            </a:xfrm>
          </p:grpSpPr>
          <p:sp>
            <p:nvSpPr>
              <p:cNvPr id="16" name="Freeform 16"/>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096C7"/>
              </a:solidFill>
            </p:spPr>
            <p:txBody>
              <a:bodyPr/>
              <a:lstStyle/>
              <a:p>
                <a:endParaRPr lang="en-US"/>
              </a:p>
            </p:txBody>
          </p:sp>
        </p:grpSp>
        <p:grpSp>
          <p:nvGrpSpPr>
            <p:cNvPr id="17" name="Group 17"/>
            <p:cNvGrpSpPr/>
            <p:nvPr/>
          </p:nvGrpSpPr>
          <p:grpSpPr>
            <a:xfrm>
              <a:off x="0" y="4516075"/>
              <a:ext cx="2195200" cy="856800"/>
              <a:chOff x="0" y="0"/>
              <a:chExt cx="2195200" cy="856800"/>
            </a:xfrm>
          </p:grpSpPr>
          <p:sp>
            <p:nvSpPr>
              <p:cNvPr id="18" name="Freeform 18"/>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0B4D8"/>
              </a:solidFill>
            </p:spPr>
            <p:txBody>
              <a:bodyPr/>
              <a:lstStyle/>
              <a:p>
                <a:endParaRPr lang="en-US"/>
              </a:p>
            </p:txBody>
          </p:sp>
        </p:grpSp>
        <p:grpSp>
          <p:nvGrpSpPr>
            <p:cNvPr id="19" name="Group 19"/>
            <p:cNvGrpSpPr/>
            <p:nvPr/>
          </p:nvGrpSpPr>
          <p:grpSpPr>
            <a:xfrm>
              <a:off x="0" y="3387056"/>
              <a:ext cx="2195200" cy="856800"/>
              <a:chOff x="0" y="0"/>
              <a:chExt cx="2195200" cy="856800"/>
            </a:xfrm>
          </p:grpSpPr>
          <p:sp>
            <p:nvSpPr>
              <p:cNvPr id="20" name="Freeform 20"/>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23E8A"/>
              </a:solidFill>
            </p:spPr>
            <p:txBody>
              <a:bodyPr/>
              <a:lstStyle/>
              <a:p>
                <a:endParaRPr lang="en-US"/>
              </a:p>
            </p:txBody>
          </p:sp>
        </p:grpSp>
        <p:grpSp>
          <p:nvGrpSpPr>
            <p:cNvPr id="21" name="Group 21"/>
            <p:cNvGrpSpPr/>
            <p:nvPr/>
          </p:nvGrpSpPr>
          <p:grpSpPr>
            <a:xfrm>
              <a:off x="0" y="2258037"/>
              <a:ext cx="2195200" cy="856800"/>
              <a:chOff x="0" y="0"/>
              <a:chExt cx="2195200" cy="856800"/>
            </a:xfrm>
          </p:grpSpPr>
          <p:sp>
            <p:nvSpPr>
              <p:cNvPr id="22" name="Freeform 22"/>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077B6"/>
              </a:solidFill>
            </p:spPr>
            <p:txBody>
              <a:bodyPr/>
              <a:lstStyle/>
              <a:p>
                <a:endParaRPr lang="en-US"/>
              </a:p>
            </p:txBody>
          </p:sp>
        </p:grpSp>
        <p:grpSp>
          <p:nvGrpSpPr>
            <p:cNvPr id="23" name="Group 23"/>
            <p:cNvGrpSpPr/>
            <p:nvPr/>
          </p:nvGrpSpPr>
          <p:grpSpPr>
            <a:xfrm>
              <a:off x="0" y="1129019"/>
              <a:ext cx="2195200" cy="856800"/>
              <a:chOff x="0" y="0"/>
              <a:chExt cx="2195200" cy="856800"/>
            </a:xfrm>
          </p:grpSpPr>
          <p:sp>
            <p:nvSpPr>
              <p:cNvPr id="24" name="Freeform 24"/>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096C7"/>
              </a:solidFill>
            </p:spPr>
            <p:txBody>
              <a:bodyPr/>
              <a:lstStyle/>
              <a:p>
                <a:endParaRPr lang="en-US"/>
              </a:p>
            </p:txBody>
          </p:sp>
        </p:grpSp>
        <p:grpSp>
          <p:nvGrpSpPr>
            <p:cNvPr id="25" name="Group 25"/>
            <p:cNvGrpSpPr/>
            <p:nvPr/>
          </p:nvGrpSpPr>
          <p:grpSpPr>
            <a:xfrm>
              <a:off x="0" y="0"/>
              <a:ext cx="2195200" cy="856800"/>
              <a:chOff x="0" y="0"/>
              <a:chExt cx="2195200" cy="856800"/>
            </a:xfrm>
          </p:grpSpPr>
          <p:sp>
            <p:nvSpPr>
              <p:cNvPr id="26" name="Freeform 26"/>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0B4D8"/>
              </a:solidFill>
            </p:spPr>
            <p:txBody>
              <a:bodyPr/>
              <a:lstStyle/>
              <a:p>
                <a:endParaRPr lang="en-US"/>
              </a:p>
            </p:txBody>
          </p:sp>
        </p:grpSp>
      </p:grpSp>
      <p:grpSp>
        <p:nvGrpSpPr>
          <p:cNvPr id="27" name="Group 27"/>
          <p:cNvGrpSpPr/>
          <p:nvPr/>
        </p:nvGrpSpPr>
        <p:grpSpPr>
          <a:xfrm>
            <a:off x="3698639" y="1937084"/>
            <a:ext cx="2565685" cy="2378334"/>
            <a:chOff x="0" y="0"/>
            <a:chExt cx="812800" cy="753448"/>
          </a:xfrm>
        </p:grpSpPr>
        <p:sp>
          <p:nvSpPr>
            <p:cNvPr id="28" name="Freeform 28"/>
            <p:cNvSpPr/>
            <p:nvPr/>
          </p:nvSpPr>
          <p:spPr>
            <a:xfrm>
              <a:off x="0" y="0"/>
              <a:ext cx="812800" cy="753448"/>
            </a:xfrm>
            <a:custGeom>
              <a:avLst/>
              <a:gdLst/>
              <a:ahLst/>
              <a:cxnLst/>
              <a:rect l="l" t="t" r="r" b="b"/>
              <a:pathLst>
                <a:path w="812800" h="753448">
                  <a:moveTo>
                    <a:pt x="406400" y="0"/>
                  </a:moveTo>
                  <a:cubicBezTo>
                    <a:pt x="181951" y="0"/>
                    <a:pt x="0" y="168665"/>
                    <a:pt x="0" y="376724"/>
                  </a:cubicBezTo>
                  <a:cubicBezTo>
                    <a:pt x="0" y="584783"/>
                    <a:pt x="181951" y="753448"/>
                    <a:pt x="406400" y="753448"/>
                  </a:cubicBezTo>
                  <a:cubicBezTo>
                    <a:pt x="630849" y="753448"/>
                    <a:pt x="812800" y="584783"/>
                    <a:pt x="812800" y="376724"/>
                  </a:cubicBezTo>
                  <a:cubicBezTo>
                    <a:pt x="812800" y="168665"/>
                    <a:pt x="630849" y="0"/>
                    <a:pt x="406400" y="0"/>
                  </a:cubicBezTo>
                  <a:close/>
                </a:path>
              </a:pathLst>
            </a:custGeom>
            <a:solidFill>
              <a:srgbClr val="0077B6"/>
            </a:solidFill>
          </p:spPr>
          <p:txBody>
            <a:bodyPr/>
            <a:lstStyle/>
            <a:p>
              <a:endParaRPr lang="en-US"/>
            </a:p>
          </p:txBody>
        </p:sp>
        <p:sp>
          <p:nvSpPr>
            <p:cNvPr id="29" name="TextBox 29"/>
            <p:cNvSpPr txBox="1"/>
            <p:nvPr/>
          </p:nvSpPr>
          <p:spPr>
            <a:xfrm>
              <a:off x="76200" y="23011"/>
              <a:ext cx="660400" cy="659801"/>
            </a:xfrm>
            <a:prstGeom prst="rect">
              <a:avLst/>
            </a:prstGeom>
          </p:spPr>
          <p:txBody>
            <a:bodyPr lIns="50800" tIns="50800" rIns="50800" bIns="50800" rtlCol="0" anchor="ctr"/>
            <a:lstStyle/>
            <a:p>
              <a:pPr algn="ctr">
                <a:lnSpc>
                  <a:spcPts val="3020"/>
                </a:lnSpc>
              </a:pPr>
              <a:endParaRPr/>
            </a:p>
          </p:txBody>
        </p:sp>
      </p:grpSp>
      <p:grpSp>
        <p:nvGrpSpPr>
          <p:cNvPr id="30" name="Group 30"/>
          <p:cNvGrpSpPr/>
          <p:nvPr/>
        </p:nvGrpSpPr>
        <p:grpSpPr>
          <a:xfrm>
            <a:off x="10649341" y="1968209"/>
            <a:ext cx="2565685" cy="2378334"/>
            <a:chOff x="0" y="0"/>
            <a:chExt cx="812800" cy="753448"/>
          </a:xfrm>
        </p:grpSpPr>
        <p:sp>
          <p:nvSpPr>
            <p:cNvPr id="31" name="Freeform 31"/>
            <p:cNvSpPr/>
            <p:nvPr/>
          </p:nvSpPr>
          <p:spPr>
            <a:xfrm>
              <a:off x="0" y="0"/>
              <a:ext cx="812800" cy="753448"/>
            </a:xfrm>
            <a:custGeom>
              <a:avLst/>
              <a:gdLst/>
              <a:ahLst/>
              <a:cxnLst/>
              <a:rect l="l" t="t" r="r" b="b"/>
              <a:pathLst>
                <a:path w="812800" h="753448">
                  <a:moveTo>
                    <a:pt x="406400" y="0"/>
                  </a:moveTo>
                  <a:cubicBezTo>
                    <a:pt x="181951" y="0"/>
                    <a:pt x="0" y="168665"/>
                    <a:pt x="0" y="376724"/>
                  </a:cubicBezTo>
                  <a:cubicBezTo>
                    <a:pt x="0" y="584783"/>
                    <a:pt x="181951" y="753448"/>
                    <a:pt x="406400" y="753448"/>
                  </a:cubicBezTo>
                  <a:cubicBezTo>
                    <a:pt x="630849" y="753448"/>
                    <a:pt x="812800" y="584783"/>
                    <a:pt x="812800" y="376724"/>
                  </a:cubicBezTo>
                  <a:cubicBezTo>
                    <a:pt x="812800" y="168665"/>
                    <a:pt x="630849" y="0"/>
                    <a:pt x="406400" y="0"/>
                  </a:cubicBezTo>
                  <a:close/>
                </a:path>
              </a:pathLst>
            </a:custGeom>
            <a:solidFill>
              <a:srgbClr val="0077B6"/>
            </a:solidFill>
          </p:spPr>
          <p:txBody>
            <a:bodyPr/>
            <a:lstStyle/>
            <a:p>
              <a:endParaRPr lang="en-US"/>
            </a:p>
          </p:txBody>
        </p:sp>
        <p:sp>
          <p:nvSpPr>
            <p:cNvPr id="32" name="TextBox 32"/>
            <p:cNvSpPr txBox="1"/>
            <p:nvPr/>
          </p:nvSpPr>
          <p:spPr>
            <a:xfrm>
              <a:off x="76200" y="23011"/>
              <a:ext cx="660400" cy="659801"/>
            </a:xfrm>
            <a:prstGeom prst="rect">
              <a:avLst/>
            </a:prstGeom>
          </p:spPr>
          <p:txBody>
            <a:bodyPr lIns="50800" tIns="50800" rIns="50800" bIns="50800" rtlCol="0" anchor="ctr"/>
            <a:lstStyle/>
            <a:p>
              <a:pPr algn="ctr">
                <a:lnSpc>
                  <a:spcPts val="3020"/>
                </a:lnSpc>
              </a:pPr>
              <a:endParaRPr/>
            </a:p>
          </p:txBody>
        </p:sp>
      </p:grpSp>
      <p:grpSp>
        <p:nvGrpSpPr>
          <p:cNvPr id="33" name="Group 33"/>
          <p:cNvGrpSpPr/>
          <p:nvPr/>
        </p:nvGrpSpPr>
        <p:grpSpPr>
          <a:xfrm>
            <a:off x="10578934" y="4525794"/>
            <a:ext cx="2565685" cy="2378334"/>
            <a:chOff x="0" y="0"/>
            <a:chExt cx="812800" cy="753448"/>
          </a:xfrm>
        </p:grpSpPr>
        <p:sp>
          <p:nvSpPr>
            <p:cNvPr id="34" name="Freeform 34"/>
            <p:cNvSpPr/>
            <p:nvPr/>
          </p:nvSpPr>
          <p:spPr>
            <a:xfrm>
              <a:off x="0" y="0"/>
              <a:ext cx="812800" cy="753448"/>
            </a:xfrm>
            <a:custGeom>
              <a:avLst/>
              <a:gdLst/>
              <a:ahLst/>
              <a:cxnLst/>
              <a:rect l="l" t="t" r="r" b="b"/>
              <a:pathLst>
                <a:path w="812800" h="753448">
                  <a:moveTo>
                    <a:pt x="406400" y="0"/>
                  </a:moveTo>
                  <a:cubicBezTo>
                    <a:pt x="181951" y="0"/>
                    <a:pt x="0" y="168665"/>
                    <a:pt x="0" y="376724"/>
                  </a:cubicBezTo>
                  <a:cubicBezTo>
                    <a:pt x="0" y="584783"/>
                    <a:pt x="181951" y="753448"/>
                    <a:pt x="406400" y="753448"/>
                  </a:cubicBezTo>
                  <a:cubicBezTo>
                    <a:pt x="630849" y="753448"/>
                    <a:pt x="812800" y="584783"/>
                    <a:pt x="812800" y="376724"/>
                  </a:cubicBezTo>
                  <a:cubicBezTo>
                    <a:pt x="812800" y="168665"/>
                    <a:pt x="630849" y="0"/>
                    <a:pt x="406400" y="0"/>
                  </a:cubicBezTo>
                  <a:close/>
                </a:path>
              </a:pathLst>
            </a:custGeom>
            <a:solidFill>
              <a:srgbClr val="0077B6"/>
            </a:solidFill>
          </p:spPr>
          <p:txBody>
            <a:bodyPr/>
            <a:lstStyle/>
            <a:p>
              <a:endParaRPr lang="en-US"/>
            </a:p>
          </p:txBody>
        </p:sp>
        <p:sp>
          <p:nvSpPr>
            <p:cNvPr id="35" name="TextBox 35"/>
            <p:cNvSpPr txBox="1"/>
            <p:nvPr/>
          </p:nvSpPr>
          <p:spPr>
            <a:xfrm>
              <a:off x="76200" y="23011"/>
              <a:ext cx="660400" cy="659801"/>
            </a:xfrm>
            <a:prstGeom prst="rect">
              <a:avLst/>
            </a:prstGeom>
          </p:spPr>
          <p:txBody>
            <a:bodyPr lIns="50800" tIns="50800" rIns="50800" bIns="50800" rtlCol="0" anchor="ctr"/>
            <a:lstStyle/>
            <a:p>
              <a:pPr algn="ctr">
                <a:lnSpc>
                  <a:spcPts val="3020"/>
                </a:lnSpc>
              </a:pPr>
              <a:endParaRPr/>
            </a:p>
          </p:txBody>
        </p:sp>
      </p:grpSp>
      <p:sp>
        <p:nvSpPr>
          <p:cNvPr id="36" name="Freeform 36"/>
          <p:cNvSpPr/>
          <p:nvPr/>
        </p:nvSpPr>
        <p:spPr>
          <a:xfrm rot="-5400000">
            <a:off x="11745389" y="2911155"/>
            <a:ext cx="2619418" cy="1158786"/>
          </a:xfrm>
          <a:custGeom>
            <a:avLst/>
            <a:gdLst/>
            <a:ahLst/>
            <a:cxnLst/>
            <a:rect l="l" t="t" r="r" b="b"/>
            <a:pathLst>
              <a:path w="2619418" h="1158786">
                <a:moveTo>
                  <a:pt x="0" y="0"/>
                </a:moveTo>
                <a:lnTo>
                  <a:pt x="2619418" y="0"/>
                </a:lnTo>
                <a:lnTo>
                  <a:pt x="2619418" y="1158786"/>
                </a:lnTo>
                <a:lnTo>
                  <a:pt x="0" y="1158786"/>
                </a:lnTo>
                <a:lnTo>
                  <a:pt x="0" y="0"/>
                </a:lnTo>
                <a:close/>
              </a:path>
            </a:pathLst>
          </a:custGeom>
          <a:blipFill>
            <a:blip r:embed="rId3">
              <a:extLst>
                <a:ext uri="{96DAC541-7B7A-43D3-8B79-37D633B846F1}">
                  <asvg:svgBlip xmlns:asvg="http://schemas.microsoft.com/office/drawing/2016/SVG/main" r:embed="rId4"/>
                </a:ext>
              </a:extLst>
            </a:blip>
            <a:stretch>
              <a:fillRect t="-15079"/>
            </a:stretch>
          </a:blipFill>
        </p:spPr>
        <p:txBody>
          <a:bodyPr/>
          <a:lstStyle/>
          <a:p>
            <a:endParaRPr lang="en-US"/>
          </a:p>
        </p:txBody>
      </p:sp>
      <p:grpSp>
        <p:nvGrpSpPr>
          <p:cNvPr id="37" name="Group 37"/>
          <p:cNvGrpSpPr/>
          <p:nvPr/>
        </p:nvGrpSpPr>
        <p:grpSpPr>
          <a:xfrm>
            <a:off x="482544" y="4607737"/>
            <a:ext cx="5801087" cy="2378334"/>
            <a:chOff x="76200" y="-51185"/>
            <a:chExt cx="1837764" cy="753448"/>
          </a:xfrm>
        </p:grpSpPr>
        <p:sp>
          <p:nvSpPr>
            <p:cNvPr id="38" name="Freeform 38"/>
            <p:cNvSpPr/>
            <p:nvPr/>
          </p:nvSpPr>
          <p:spPr>
            <a:xfrm>
              <a:off x="1101164" y="-51185"/>
              <a:ext cx="812800" cy="753448"/>
            </a:xfrm>
            <a:custGeom>
              <a:avLst/>
              <a:gdLst/>
              <a:ahLst/>
              <a:cxnLst/>
              <a:rect l="l" t="t" r="r" b="b"/>
              <a:pathLst>
                <a:path w="812800" h="753448">
                  <a:moveTo>
                    <a:pt x="406400" y="0"/>
                  </a:moveTo>
                  <a:cubicBezTo>
                    <a:pt x="181951" y="0"/>
                    <a:pt x="0" y="168665"/>
                    <a:pt x="0" y="376724"/>
                  </a:cubicBezTo>
                  <a:cubicBezTo>
                    <a:pt x="0" y="584783"/>
                    <a:pt x="181951" y="753448"/>
                    <a:pt x="406400" y="753448"/>
                  </a:cubicBezTo>
                  <a:cubicBezTo>
                    <a:pt x="630849" y="753448"/>
                    <a:pt x="812800" y="584783"/>
                    <a:pt x="812800" y="376724"/>
                  </a:cubicBezTo>
                  <a:cubicBezTo>
                    <a:pt x="812800" y="168665"/>
                    <a:pt x="630849" y="0"/>
                    <a:pt x="406400" y="0"/>
                  </a:cubicBezTo>
                  <a:close/>
                </a:path>
              </a:pathLst>
            </a:custGeom>
            <a:solidFill>
              <a:schemeClr val="tx2">
                <a:lumMod val="75000"/>
              </a:schemeClr>
            </a:solidFill>
          </p:spPr>
          <p:txBody>
            <a:bodyPr/>
            <a:lstStyle/>
            <a:p>
              <a:endParaRPr lang="en-US"/>
            </a:p>
          </p:txBody>
        </p:sp>
        <p:sp>
          <p:nvSpPr>
            <p:cNvPr id="39" name="TextBox 39"/>
            <p:cNvSpPr txBox="1"/>
            <p:nvPr/>
          </p:nvSpPr>
          <p:spPr>
            <a:xfrm>
              <a:off x="76200" y="23011"/>
              <a:ext cx="660400" cy="659801"/>
            </a:xfrm>
            <a:prstGeom prst="rect">
              <a:avLst/>
            </a:prstGeom>
          </p:spPr>
          <p:txBody>
            <a:bodyPr lIns="50800" tIns="50800" rIns="50800" bIns="50800" rtlCol="0" anchor="ctr"/>
            <a:lstStyle/>
            <a:p>
              <a:pPr algn="ctr">
                <a:lnSpc>
                  <a:spcPts val="3020"/>
                </a:lnSpc>
              </a:pPr>
              <a:endParaRPr/>
            </a:p>
          </p:txBody>
        </p:sp>
      </p:grpSp>
      <p:sp>
        <p:nvSpPr>
          <p:cNvPr id="43" name="AutoShape 43"/>
          <p:cNvSpPr/>
          <p:nvPr/>
        </p:nvSpPr>
        <p:spPr>
          <a:xfrm flipV="1">
            <a:off x="4332118" y="4743957"/>
            <a:ext cx="8218270" cy="41200"/>
          </a:xfrm>
          <a:prstGeom prst="line">
            <a:avLst/>
          </a:prstGeom>
          <a:ln w="47625" cap="flat">
            <a:solidFill>
              <a:srgbClr val="00B4D8"/>
            </a:solidFill>
            <a:prstDash val="solid"/>
            <a:headEnd type="none" w="sm" len="sm"/>
            <a:tailEnd type="none" w="sm" len="sm"/>
          </a:ln>
        </p:spPr>
        <p:txBody>
          <a:bodyPr/>
          <a:lstStyle/>
          <a:p>
            <a:endParaRPr lang="en-US"/>
          </a:p>
        </p:txBody>
      </p:sp>
      <p:sp>
        <p:nvSpPr>
          <p:cNvPr id="47" name="Freeform 47"/>
          <p:cNvSpPr/>
          <p:nvPr/>
        </p:nvSpPr>
        <p:spPr>
          <a:xfrm rot="5400000">
            <a:off x="2372915" y="5471247"/>
            <a:ext cx="2619418" cy="1215542"/>
          </a:xfrm>
          <a:custGeom>
            <a:avLst/>
            <a:gdLst/>
            <a:ahLst/>
            <a:cxnLst/>
            <a:rect l="l" t="t" r="r" b="b"/>
            <a:pathLst>
              <a:path w="2619418" h="1215542">
                <a:moveTo>
                  <a:pt x="0" y="0"/>
                </a:moveTo>
                <a:lnTo>
                  <a:pt x="2619418" y="0"/>
                </a:lnTo>
                <a:lnTo>
                  <a:pt x="2619418" y="1215542"/>
                </a:lnTo>
                <a:lnTo>
                  <a:pt x="0" y="1215542"/>
                </a:lnTo>
                <a:lnTo>
                  <a:pt x="0" y="0"/>
                </a:lnTo>
                <a:close/>
              </a:path>
            </a:pathLst>
          </a:custGeom>
          <a:blipFill>
            <a:blip r:embed="rId3">
              <a:extLst>
                <a:ext uri="{96DAC541-7B7A-43D3-8B79-37D633B846F1}">
                  <asvg:svgBlip xmlns:asvg="http://schemas.microsoft.com/office/drawing/2016/SVG/main" r:embed="rId4"/>
                </a:ext>
              </a:extLst>
            </a:blip>
            <a:stretch>
              <a:fillRect t="-9705"/>
            </a:stretch>
          </a:blipFill>
        </p:spPr>
        <p:txBody>
          <a:bodyPr/>
          <a:lstStyle/>
          <a:p>
            <a:endParaRPr lang="en-US"/>
          </a:p>
        </p:txBody>
      </p:sp>
      <p:sp>
        <p:nvSpPr>
          <p:cNvPr id="48" name="Freeform 48"/>
          <p:cNvSpPr/>
          <p:nvPr/>
        </p:nvSpPr>
        <p:spPr>
          <a:xfrm rot="-5400000">
            <a:off x="4709868" y="3989356"/>
            <a:ext cx="655593" cy="1631565"/>
          </a:xfrm>
          <a:custGeom>
            <a:avLst/>
            <a:gdLst/>
            <a:ahLst/>
            <a:cxnLst/>
            <a:rect l="l" t="t" r="r" b="b"/>
            <a:pathLst>
              <a:path w="655593" h="1631565">
                <a:moveTo>
                  <a:pt x="0" y="0"/>
                </a:moveTo>
                <a:lnTo>
                  <a:pt x="655592" y="0"/>
                </a:lnTo>
                <a:lnTo>
                  <a:pt x="655592" y="1631566"/>
                </a:lnTo>
                <a:lnTo>
                  <a:pt x="0" y="163156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9" name="Freeform 49"/>
          <p:cNvSpPr/>
          <p:nvPr/>
        </p:nvSpPr>
        <p:spPr>
          <a:xfrm rot="-5400000">
            <a:off x="8075896" y="3953526"/>
            <a:ext cx="655593" cy="1631565"/>
          </a:xfrm>
          <a:custGeom>
            <a:avLst/>
            <a:gdLst/>
            <a:ahLst/>
            <a:cxnLst/>
            <a:rect l="l" t="t" r="r" b="b"/>
            <a:pathLst>
              <a:path w="655593" h="1631565">
                <a:moveTo>
                  <a:pt x="0" y="0"/>
                </a:moveTo>
                <a:lnTo>
                  <a:pt x="655593" y="0"/>
                </a:lnTo>
                <a:lnTo>
                  <a:pt x="655593" y="1631566"/>
                </a:lnTo>
                <a:lnTo>
                  <a:pt x="0" y="163156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0" name="Freeform 50"/>
          <p:cNvSpPr/>
          <p:nvPr/>
        </p:nvSpPr>
        <p:spPr>
          <a:xfrm rot="-5400000">
            <a:off x="11531585" y="3953806"/>
            <a:ext cx="655593" cy="1631565"/>
          </a:xfrm>
          <a:custGeom>
            <a:avLst/>
            <a:gdLst/>
            <a:ahLst/>
            <a:cxnLst/>
            <a:rect l="l" t="t" r="r" b="b"/>
            <a:pathLst>
              <a:path w="655593" h="1631565">
                <a:moveTo>
                  <a:pt x="0" y="0"/>
                </a:moveTo>
                <a:lnTo>
                  <a:pt x="655593" y="0"/>
                </a:lnTo>
                <a:lnTo>
                  <a:pt x="655593" y="1631566"/>
                </a:lnTo>
                <a:lnTo>
                  <a:pt x="0" y="163156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51" name="Group 51"/>
          <p:cNvGrpSpPr/>
          <p:nvPr/>
        </p:nvGrpSpPr>
        <p:grpSpPr>
          <a:xfrm>
            <a:off x="292803" y="1977133"/>
            <a:ext cx="2565685" cy="2338285"/>
            <a:chOff x="0" y="0"/>
            <a:chExt cx="812800" cy="740760"/>
          </a:xfrm>
        </p:grpSpPr>
        <p:sp>
          <p:nvSpPr>
            <p:cNvPr id="52" name="Freeform 52"/>
            <p:cNvSpPr/>
            <p:nvPr/>
          </p:nvSpPr>
          <p:spPr>
            <a:xfrm>
              <a:off x="0" y="0"/>
              <a:ext cx="812800" cy="740760"/>
            </a:xfrm>
            <a:custGeom>
              <a:avLst/>
              <a:gdLst/>
              <a:ahLst/>
              <a:cxnLst/>
              <a:rect l="l" t="t" r="r" b="b"/>
              <a:pathLst>
                <a:path w="812800" h="740760">
                  <a:moveTo>
                    <a:pt x="406400" y="0"/>
                  </a:moveTo>
                  <a:cubicBezTo>
                    <a:pt x="181951" y="0"/>
                    <a:pt x="0" y="165825"/>
                    <a:pt x="0" y="370380"/>
                  </a:cubicBezTo>
                  <a:cubicBezTo>
                    <a:pt x="0" y="574935"/>
                    <a:pt x="181951" y="740760"/>
                    <a:pt x="406400" y="740760"/>
                  </a:cubicBezTo>
                  <a:cubicBezTo>
                    <a:pt x="630849" y="740760"/>
                    <a:pt x="812800" y="574935"/>
                    <a:pt x="812800" y="370380"/>
                  </a:cubicBezTo>
                  <a:cubicBezTo>
                    <a:pt x="812800" y="165825"/>
                    <a:pt x="630849" y="0"/>
                    <a:pt x="406400" y="0"/>
                  </a:cubicBezTo>
                  <a:close/>
                </a:path>
              </a:pathLst>
            </a:custGeom>
            <a:solidFill>
              <a:srgbClr val="0077B6"/>
            </a:solidFill>
          </p:spPr>
          <p:txBody>
            <a:bodyPr/>
            <a:lstStyle/>
            <a:p>
              <a:endParaRPr lang="en-US"/>
            </a:p>
          </p:txBody>
        </p:sp>
        <p:sp>
          <p:nvSpPr>
            <p:cNvPr id="53" name="TextBox 53"/>
            <p:cNvSpPr txBox="1"/>
            <p:nvPr/>
          </p:nvSpPr>
          <p:spPr>
            <a:xfrm>
              <a:off x="76200" y="21821"/>
              <a:ext cx="660400" cy="649493"/>
            </a:xfrm>
            <a:prstGeom prst="rect">
              <a:avLst/>
            </a:prstGeom>
          </p:spPr>
          <p:txBody>
            <a:bodyPr lIns="50800" tIns="50800" rIns="50800" bIns="50800" rtlCol="0" anchor="ctr"/>
            <a:lstStyle/>
            <a:p>
              <a:pPr algn="ctr">
                <a:lnSpc>
                  <a:spcPts val="3020"/>
                </a:lnSpc>
              </a:pPr>
              <a:endParaRPr/>
            </a:p>
          </p:txBody>
        </p:sp>
      </p:grpSp>
      <p:grpSp>
        <p:nvGrpSpPr>
          <p:cNvPr id="54" name="Group 54"/>
          <p:cNvGrpSpPr/>
          <p:nvPr/>
        </p:nvGrpSpPr>
        <p:grpSpPr>
          <a:xfrm>
            <a:off x="7154328" y="1994628"/>
            <a:ext cx="2565685" cy="2378334"/>
            <a:chOff x="0" y="0"/>
            <a:chExt cx="812800" cy="753448"/>
          </a:xfrm>
        </p:grpSpPr>
        <p:sp>
          <p:nvSpPr>
            <p:cNvPr id="55" name="Freeform 55"/>
            <p:cNvSpPr/>
            <p:nvPr/>
          </p:nvSpPr>
          <p:spPr>
            <a:xfrm>
              <a:off x="0" y="0"/>
              <a:ext cx="812800" cy="753448"/>
            </a:xfrm>
            <a:custGeom>
              <a:avLst/>
              <a:gdLst/>
              <a:ahLst/>
              <a:cxnLst/>
              <a:rect l="l" t="t" r="r" b="b"/>
              <a:pathLst>
                <a:path w="812800" h="753448">
                  <a:moveTo>
                    <a:pt x="406400" y="0"/>
                  </a:moveTo>
                  <a:cubicBezTo>
                    <a:pt x="181951" y="0"/>
                    <a:pt x="0" y="168665"/>
                    <a:pt x="0" y="376724"/>
                  </a:cubicBezTo>
                  <a:cubicBezTo>
                    <a:pt x="0" y="584783"/>
                    <a:pt x="181951" y="753448"/>
                    <a:pt x="406400" y="753448"/>
                  </a:cubicBezTo>
                  <a:cubicBezTo>
                    <a:pt x="630849" y="753448"/>
                    <a:pt x="812800" y="584783"/>
                    <a:pt x="812800" y="376724"/>
                  </a:cubicBezTo>
                  <a:cubicBezTo>
                    <a:pt x="812800" y="168665"/>
                    <a:pt x="630849" y="0"/>
                    <a:pt x="406400" y="0"/>
                  </a:cubicBezTo>
                  <a:close/>
                </a:path>
              </a:pathLst>
            </a:custGeom>
            <a:solidFill>
              <a:srgbClr val="0077B6"/>
            </a:solidFill>
          </p:spPr>
          <p:txBody>
            <a:bodyPr/>
            <a:lstStyle/>
            <a:p>
              <a:endParaRPr lang="en-US"/>
            </a:p>
          </p:txBody>
        </p:sp>
        <p:sp>
          <p:nvSpPr>
            <p:cNvPr id="56" name="TextBox 56"/>
            <p:cNvSpPr txBox="1"/>
            <p:nvPr/>
          </p:nvSpPr>
          <p:spPr>
            <a:xfrm>
              <a:off x="76200" y="23011"/>
              <a:ext cx="660400" cy="659801"/>
            </a:xfrm>
            <a:prstGeom prst="rect">
              <a:avLst/>
            </a:prstGeom>
          </p:spPr>
          <p:txBody>
            <a:bodyPr lIns="50800" tIns="50800" rIns="50800" bIns="50800" rtlCol="0" anchor="ctr"/>
            <a:lstStyle/>
            <a:p>
              <a:pPr algn="ctr">
                <a:lnSpc>
                  <a:spcPts val="3020"/>
                </a:lnSpc>
              </a:pPr>
              <a:endParaRPr/>
            </a:p>
          </p:txBody>
        </p:sp>
      </p:grpSp>
      <p:sp>
        <p:nvSpPr>
          <p:cNvPr id="57" name="AutoShape 57"/>
          <p:cNvSpPr/>
          <p:nvPr/>
        </p:nvSpPr>
        <p:spPr>
          <a:xfrm>
            <a:off x="1680154" y="2209581"/>
            <a:ext cx="10532208" cy="0"/>
          </a:xfrm>
          <a:prstGeom prst="line">
            <a:avLst/>
          </a:prstGeom>
          <a:ln w="47625" cap="flat">
            <a:solidFill>
              <a:srgbClr val="00B4D8"/>
            </a:solidFill>
            <a:prstDash val="solid"/>
            <a:headEnd type="none" w="sm" len="sm"/>
            <a:tailEnd type="none" w="sm" len="sm"/>
          </a:ln>
        </p:spPr>
        <p:txBody>
          <a:bodyPr/>
          <a:lstStyle/>
          <a:p>
            <a:endParaRPr lang="en-US"/>
          </a:p>
        </p:txBody>
      </p:sp>
      <p:sp>
        <p:nvSpPr>
          <p:cNvPr id="58" name="Freeform 58"/>
          <p:cNvSpPr/>
          <p:nvPr/>
        </p:nvSpPr>
        <p:spPr>
          <a:xfrm rot="-5400000">
            <a:off x="1287657" y="1423671"/>
            <a:ext cx="655593" cy="1631565"/>
          </a:xfrm>
          <a:custGeom>
            <a:avLst/>
            <a:gdLst/>
            <a:ahLst/>
            <a:cxnLst/>
            <a:rect l="l" t="t" r="r" b="b"/>
            <a:pathLst>
              <a:path w="655593" h="1631565">
                <a:moveTo>
                  <a:pt x="0" y="0"/>
                </a:moveTo>
                <a:lnTo>
                  <a:pt x="655593" y="0"/>
                </a:lnTo>
                <a:lnTo>
                  <a:pt x="655593" y="1631565"/>
                </a:lnTo>
                <a:lnTo>
                  <a:pt x="0" y="163156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9" name="Freeform 59"/>
          <p:cNvSpPr/>
          <p:nvPr/>
        </p:nvSpPr>
        <p:spPr>
          <a:xfrm rot="-5400000">
            <a:off x="4653686" y="1387841"/>
            <a:ext cx="655593" cy="1631565"/>
          </a:xfrm>
          <a:custGeom>
            <a:avLst/>
            <a:gdLst/>
            <a:ahLst/>
            <a:cxnLst/>
            <a:rect l="l" t="t" r="r" b="b"/>
            <a:pathLst>
              <a:path w="655593" h="1631565">
                <a:moveTo>
                  <a:pt x="0" y="0"/>
                </a:moveTo>
                <a:lnTo>
                  <a:pt x="655592" y="0"/>
                </a:lnTo>
                <a:lnTo>
                  <a:pt x="655592" y="1631565"/>
                </a:lnTo>
                <a:lnTo>
                  <a:pt x="0" y="163156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0" name="Freeform 60"/>
          <p:cNvSpPr/>
          <p:nvPr/>
        </p:nvSpPr>
        <p:spPr>
          <a:xfrm rot="-5400000">
            <a:off x="8109375" y="1388121"/>
            <a:ext cx="655593" cy="1631565"/>
          </a:xfrm>
          <a:custGeom>
            <a:avLst/>
            <a:gdLst/>
            <a:ahLst/>
            <a:cxnLst/>
            <a:rect l="l" t="t" r="r" b="b"/>
            <a:pathLst>
              <a:path w="655593" h="1631565">
                <a:moveTo>
                  <a:pt x="0" y="0"/>
                </a:moveTo>
                <a:lnTo>
                  <a:pt x="655592" y="0"/>
                </a:lnTo>
                <a:lnTo>
                  <a:pt x="655592" y="1631565"/>
                </a:lnTo>
                <a:lnTo>
                  <a:pt x="0" y="163156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1" name="Freeform 61"/>
          <p:cNvSpPr/>
          <p:nvPr/>
        </p:nvSpPr>
        <p:spPr>
          <a:xfrm rot="-5400000">
            <a:off x="11565713" y="1370346"/>
            <a:ext cx="655593" cy="1631565"/>
          </a:xfrm>
          <a:custGeom>
            <a:avLst/>
            <a:gdLst/>
            <a:ahLst/>
            <a:cxnLst/>
            <a:rect l="l" t="t" r="r" b="b"/>
            <a:pathLst>
              <a:path w="655593" h="1631565">
                <a:moveTo>
                  <a:pt x="0" y="0"/>
                </a:moveTo>
                <a:lnTo>
                  <a:pt x="655593" y="0"/>
                </a:lnTo>
                <a:lnTo>
                  <a:pt x="655593" y="1631565"/>
                </a:lnTo>
                <a:lnTo>
                  <a:pt x="0" y="163156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68" name="Group 68"/>
          <p:cNvGrpSpPr/>
          <p:nvPr/>
        </p:nvGrpSpPr>
        <p:grpSpPr>
          <a:xfrm>
            <a:off x="13826732" y="7113677"/>
            <a:ext cx="2469093" cy="2378334"/>
            <a:chOff x="0" y="0"/>
            <a:chExt cx="782200" cy="753448"/>
          </a:xfrm>
        </p:grpSpPr>
        <p:sp>
          <p:nvSpPr>
            <p:cNvPr id="69" name="Freeform 69"/>
            <p:cNvSpPr/>
            <p:nvPr/>
          </p:nvSpPr>
          <p:spPr>
            <a:xfrm>
              <a:off x="0" y="0"/>
              <a:ext cx="782200" cy="753448"/>
            </a:xfrm>
            <a:custGeom>
              <a:avLst/>
              <a:gdLst/>
              <a:ahLst/>
              <a:cxnLst/>
              <a:rect l="l" t="t" r="r" b="b"/>
              <a:pathLst>
                <a:path w="782200" h="753448">
                  <a:moveTo>
                    <a:pt x="391100" y="0"/>
                  </a:moveTo>
                  <a:cubicBezTo>
                    <a:pt x="175101" y="0"/>
                    <a:pt x="0" y="168665"/>
                    <a:pt x="0" y="376724"/>
                  </a:cubicBezTo>
                  <a:cubicBezTo>
                    <a:pt x="0" y="584783"/>
                    <a:pt x="175101" y="753448"/>
                    <a:pt x="391100" y="753448"/>
                  </a:cubicBezTo>
                  <a:cubicBezTo>
                    <a:pt x="607098" y="753448"/>
                    <a:pt x="782200" y="584783"/>
                    <a:pt x="782200" y="376724"/>
                  </a:cubicBezTo>
                  <a:cubicBezTo>
                    <a:pt x="782200" y="168665"/>
                    <a:pt x="607098" y="0"/>
                    <a:pt x="391100" y="0"/>
                  </a:cubicBezTo>
                  <a:close/>
                </a:path>
              </a:pathLst>
            </a:custGeom>
            <a:solidFill>
              <a:srgbClr val="0077B6"/>
            </a:solidFill>
          </p:spPr>
          <p:txBody>
            <a:bodyPr/>
            <a:lstStyle/>
            <a:p>
              <a:endParaRPr lang="en-US"/>
            </a:p>
          </p:txBody>
        </p:sp>
        <p:sp>
          <p:nvSpPr>
            <p:cNvPr id="70" name="TextBox 70"/>
            <p:cNvSpPr txBox="1"/>
            <p:nvPr/>
          </p:nvSpPr>
          <p:spPr>
            <a:xfrm>
              <a:off x="73331" y="23011"/>
              <a:ext cx="635537" cy="659801"/>
            </a:xfrm>
            <a:prstGeom prst="rect">
              <a:avLst/>
            </a:prstGeom>
          </p:spPr>
          <p:txBody>
            <a:bodyPr lIns="50800" tIns="50800" rIns="50800" bIns="50800" rtlCol="0" anchor="ctr"/>
            <a:lstStyle/>
            <a:p>
              <a:pPr algn="ctr">
                <a:lnSpc>
                  <a:spcPts val="3020"/>
                </a:lnSpc>
              </a:pPr>
              <a:endParaRPr/>
            </a:p>
          </p:txBody>
        </p:sp>
      </p:grpSp>
      <p:sp>
        <p:nvSpPr>
          <p:cNvPr id="71" name="AutoShape 71"/>
          <p:cNvSpPr/>
          <p:nvPr/>
        </p:nvSpPr>
        <p:spPr>
          <a:xfrm>
            <a:off x="4346468" y="7364125"/>
            <a:ext cx="11262882" cy="0"/>
          </a:xfrm>
          <a:prstGeom prst="line">
            <a:avLst/>
          </a:prstGeom>
          <a:ln w="47625" cap="flat">
            <a:solidFill>
              <a:srgbClr val="00B4D8"/>
            </a:solidFill>
            <a:prstDash val="solid"/>
            <a:headEnd type="none" w="sm" len="sm"/>
            <a:tailEnd type="none" w="sm" len="sm"/>
          </a:ln>
        </p:spPr>
        <p:txBody>
          <a:bodyPr/>
          <a:lstStyle/>
          <a:p>
            <a:endParaRPr lang="en-US"/>
          </a:p>
        </p:txBody>
      </p:sp>
      <p:sp>
        <p:nvSpPr>
          <p:cNvPr id="72" name="Freeform 72"/>
          <p:cNvSpPr/>
          <p:nvPr/>
        </p:nvSpPr>
        <p:spPr>
          <a:xfrm rot="-5400000">
            <a:off x="4307268" y="6544516"/>
            <a:ext cx="655593" cy="1631565"/>
          </a:xfrm>
          <a:custGeom>
            <a:avLst/>
            <a:gdLst/>
            <a:ahLst/>
            <a:cxnLst/>
            <a:rect l="l" t="t" r="r" b="b"/>
            <a:pathLst>
              <a:path w="655593" h="1631565">
                <a:moveTo>
                  <a:pt x="0" y="0"/>
                </a:moveTo>
                <a:lnTo>
                  <a:pt x="655593" y="0"/>
                </a:lnTo>
                <a:lnTo>
                  <a:pt x="655593" y="1631565"/>
                </a:lnTo>
                <a:lnTo>
                  <a:pt x="0" y="163156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3" name="Freeform 73"/>
          <p:cNvSpPr/>
          <p:nvPr/>
        </p:nvSpPr>
        <p:spPr>
          <a:xfrm rot="-5400000">
            <a:off x="7762957" y="6544796"/>
            <a:ext cx="655593" cy="1631565"/>
          </a:xfrm>
          <a:custGeom>
            <a:avLst/>
            <a:gdLst/>
            <a:ahLst/>
            <a:cxnLst/>
            <a:rect l="l" t="t" r="r" b="b"/>
            <a:pathLst>
              <a:path w="655593" h="1631565">
                <a:moveTo>
                  <a:pt x="0" y="0"/>
                </a:moveTo>
                <a:lnTo>
                  <a:pt x="655593" y="0"/>
                </a:lnTo>
                <a:lnTo>
                  <a:pt x="655593" y="1631565"/>
                </a:lnTo>
                <a:lnTo>
                  <a:pt x="0" y="163156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4" name="Freeform 74"/>
          <p:cNvSpPr/>
          <p:nvPr/>
        </p:nvSpPr>
        <p:spPr>
          <a:xfrm rot="-5400000">
            <a:off x="11219296" y="6527021"/>
            <a:ext cx="655593" cy="1631565"/>
          </a:xfrm>
          <a:custGeom>
            <a:avLst/>
            <a:gdLst/>
            <a:ahLst/>
            <a:cxnLst/>
            <a:rect l="l" t="t" r="r" b="b"/>
            <a:pathLst>
              <a:path w="655593" h="1631565">
                <a:moveTo>
                  <a:pt x="0" y="0"/>
                </a:moveTo>
                <a:lnTo>
                  <a:pt x="655592" y="0"/>
                </a:lnTo>
                <a:lnTo>
                  <a:pt x="655592" y="1631565"/>
                </a:lnTo>
                <a:lnTo>
                  <a:pt x="0" y="163156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5" name="Freeform 75"/>
          <p:cNvSpPr/>
          <p:nvPr/>
        </p:nvSpPr>
        <p:spPr>
          <a:xfrm rot="-5400000">
            <a:off x="14781779" y="6527021"/>
            <a:ext cx="655593" cy="1631565"/>
          </a:xfrm>
          <a:custGeom>
            <a:avLst/>
            <a:gdLst/>
            <a:ahLst/>
            <a:cxnLst/>
            <a:rect l="l" t="t" r="r" b="b"/>
            <a:pathLst>
              <a:path w="655593" h="1631565">
                <a:moveTo>
                  <a:pt x="0" y="0"/>
                </a:moveTo>
                <a:lnTo>
                  <a:pt x="655592" y="0"/>
                </a:lnTo>
                <a:lnTo>
                  <a:pt x="655592" y="1631565"/>
                </a:lnTo>
                <a:lnTo>
                  <a:pt x="0" y="163156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6" name="TextBox 76"/>
          <p:cNvSpPr txBox="1"/>
          <p:nvPr/>
        </p:nvSpPr>
        <p:spPr>
          <a:xfrm>
            <a:off x="446765" y="2519625"/>
            <a:ext cx="2257760" cy="1520556"/>
          </a:xfrm>
          <a:prstGeom prst="rect">
            <a:avLst/>
          </a:prstGeom>
        </p:spPr>
        <p:txBody>
          <a:bodyPr lIns="0" tIns="0" rIns="0" bIns="0" rtlCol="0" anchor="t">
            <a:spAutoFit/>
          </a:bodyPr>
          <a:lstStyle/>
          <a:p>
            <a:pPr algn="ctr">
              <a:lnSpc>
                <a:spcPts val="3020"/>
              </a:lnSpc>
            </a:pPr>
            <a:r>
              <a:rPr lang="en-US" sz="2189" spc="8">
                <a:solidFill>
                  <a:srgbClr val="E7FBFF"/>
                </a:solidFill>
                <a:latin typeface="Roboto"/>
                <a:ea typeface="Roboto"/>
                <a:cs typeface="Roboto"/>
                <a:sym typeface="Roboto"/>
              </a:rPr>
              <a:t>Submitted RFP to Solicit bids for a student Reporting System</a:t>
            </a:r>
          </a:p>
        </p:txBody>
      </p:sp>
      <p:sp>
        <p:nvSpPr>
          <p:cNvPr id="77" name="TextBox 77"/>
          <p:cNvSpPr txBox="1"/>
          <p:nvPr/>
        </p:nvSpPr>
        <p:spPr>
          <a:xfrm>
            <a:off x="4332118" y="4548519"/>
            <a:ext cx="1411093" cy="425652"/>
          </a:xfrm>
          <a:prstGeom prst="rect">
            <a:avLst/>
          </a:prstGeom>
        </p:spPr>
        <p:txBody>
          <a:bodyPr lIns="0" tIns="0" rIns="0" bIns="0" rtlCol="0" anchor="t">
            <a:spAutoFit/>
          </a:bodyPr>
          <a:lstStyle/>
          <a:p>
            <a:pPr algn="ctr">
              <a:lnSpc>
                <a:spcPts val="3447"/>
              </a:lnSpc>
            </a:pPr>
            <a:r>
              <a:rPr lang="en-US" sz="2498" b="1" spc="244">
                <a:solidFill>
                  <a:srgbClr val="E7FBFF"/>
                </a:solidFill>
                <a:latin typeface="Roboto Bold"/>
                <a:ea typeface="Roboto Bold"/>
                <a:cs typeface="Roboto Bold"/>
                <a:sym typeface="Roboto Bold"/>
              </a:rPr>
              <a:t>AUG 24</a:t>
            </a:r>
          </a:p>
        </p:txBody>
      </p:sp>
      <p:sp>
        <p:nvSpPr>
          <p:cNvPr id="78" name="TextBox 78"/>
          <p:cNvSpPr txBox="1"/>
          <p:nvPr/>
        </p:nvSpPr>
        <p:spPr>
          <a:xfrm>
            <a:off x="7698146" y="4512689"/>
            <a:ext cx="1411093" cy="425652"/>
          </a:xfrm>
          <a:prstGeom prst="rect">
            <a:avLst/>
          </a:prstGeom>
        </p:spPr>
        <p:txBody>
          <a:bodyPr lIns="0" tIns="0" rIns="0" bIns="0" rtlCol="0" anchor="t">
            <a:spAutoFit/>
          </a:bodyPr>
          <a:lstStyle/>
          <a:p>
            <a:pPr algn="ctr">
              <a:lnSpc>
                <a:spcPts val="3447"/>
              </a:lnSpc>
            </a:pPr>
            <a:r>
              <a:rPr lang="en-US" sz="2498" b="1" spc="244">
                <a:solidFill>
                  <a:srgbClr val="E7FBFF"/>
                </a:solidFill>
                <a:latin typeface="Roboto Bold"/>
                <a:ea typeface="Roboto Bold"/>
                <a:cs typeface="Roboto Bold"/>
                <a:sym typeface="Roboto Bold"/>
              </a:rPr>
              <a:t>JUL 24</a:t>
            </a:r>
          </a:p>
        </p:txBody>
      </p:sp>
      <p:sp>
        <p:nvSpPr>
          <p:cNvPr id="79" name="TextBox 79"/>
          <p:cNvSpPr txBox="1"/>
          <p:nvPr/>
        </p:nvSpPr>
        <p:spPr>
          <a:xfrm>
            <a:off x="11153835" y="4512969"/>
            <a:ext cx="1521329" cy="410237"/>
          </a:xfrm>
          <a:prstGeom prst="rect">
            <a:avLst/>
          </a:prstGeom>
        </p:spPr>
        <p:txBody>
          <a:bodyPr lIns="0" tIns="0" rIns="0" bIns="0" rtlCol="0" anchor="t">
            <a:spAutoFit/>
          </a:bodyPr>
          <a:lstStyle/>
          <a:p>
            <a:pPr algn="ctr">
              <a:lnSpc>
                <a:spcPts val="3283"/>
              </a:lnSpc>
            </a:pPr>
            <a:r>
              <a:rPr lang="en-US" sz="2379" b="1" spc="233">
                <a:solidFill>
                  <a:srgbClr val="E7FBFF"/>
                </a:solidFill>
                <a:latin typeface="Roboto Bold"/>
                <a:ea typeface="Roboto Bold"/>
                <a:cs typeface="Roboto Bold"/>
                <a:sym typeface="Roboto Bold"/>
              </a:rPr>
              <a:t>JUL 24</a:t>
            </a:r>
          </a:p>
        </p:txBody>
      </p:sp>
      <p:sp>
        <p:nvSpPr>
          <p:cNvPr id="80" name="TextBox 80"/>
          <p:cNvSpPr txBox="1"/>
          <p:nvPr/>
        </p:nvSpPr>
        <p:spPr>
          <a:xfrm>
            <a:off x="4275936" y="1947003"/>
            <a:ext cx="1411093" cy="425652"/>
          </a:xfrm>
          <a:prstGeom prst="rect">
            <a:avLst/>
          </a:prstGeom>
        </p:spPr>
        <p:txBody>
          <a:bodyPr lIns="0" tIns="0" rIns="0" bIns="0" rtlCol="0" anchor="t">
            <a:spAutoFit/>
          </a:bodyPr>
          <a:lstStyle/>
          <a:p>
            <a:pPr algn="ctr">
              <a:lnSpc>
                <a:spcPts val="3447"/>
              </a:lnSpc>
            </a:pPr>
            <a:r>
              <a:rPr lang="en-US" sz="2498" b="1" spc="244">
                <a:solidFill>
                  <a:srgbClr val="E7FBFF"/>
                </a:solidFill>
                <a:latin typeface="Roboto Bold"/>
                <a:ea typeface="Roboto Bold"/>
                <a:cs typeface="Roboto Bold"/>
                <a:sym typeface="Roboto Bold"/>
              </a:rPr>
              <a:t>FEB 24</a:t>
            </a:r>
          </a:p>
        </p:txBody>
      </p:sp>
      <p:sp>
        <p:nvSpPr>
          <p:cNvPr id="81" name="TextBox 81"/>
          <p:cNvSpPr txBox="1"/>
          <p:nvPr/>
        </p:nvSpPr>
        <p:spPr>
          <a:xfrm>
            <a:off x="7731625" y="1947283"/>
            <a:ext cx="1411093" cy="377787"/>
          </a:xfrm>
          <a:prstGeom prst="rect">
            <a:avLst/>
          </a:prstGeom>
        </p:spPr>
        <p:txBody>
          <a:bodyPr lIns="0" tIns="0" rIns="0" bIns="0" rtlCol="0" anchor="t">
            <a:spAutoFit/>
          </a:bodyPr>
          <a:lstStyle/>
          <a:p>
            <a:pPr algn="ctr">
              <a:lnSpc>
                <a:spcPts val="3053"/>
              </a:lnSpc>
            </a:pPr>
            <a:r>
              <a:rPr lang="en-US" sz="2212" b="1" spc="216">
                <a:solidFill>
                  <a:srgbClr val="E7FBFF"/>
                </a:solidFill>
                <a:latin typeface="Roboto Bold"/>
                <a:ea typeface="Roboto Bold"/>
                <a:cs typeface="Roboto Bold"/>
                <a:sym typeface="Roboto Bold"/>
              </a:rPr>
              <a:t>MAR 24</a:t>
            </a:r>
          </a:p>
        </p:txBody>
      </p:sp>
      <p:sp>
        <p:nvSpPr>
          <p:cNvPr id="82" name="TextBox 82"/>
          <p:cNvSpPr txBox="1"/>
          <p:nvPr/>
        </p:nvSpPr>
        <p:spPr>
          <a:xfrm>
            <a:off x="11187963" y="1919983"/>
            <a:ext cx="1411093" cy="419222"/>
          </a:xfrm>
          <a:prstGeom prst="rect">
            <a:avLst/>
          </a:prstGeom>
        </p:spPr>
        <p:txBody>
          <a:bodyPr lIns="0" tIns="0" rIns="0" bIns="0" rtlCol="0" anchor="t">
            <a:spAutoFit/>
          </a:bodyPr>
          <a:lstStyle/>
          <a:p>
            <a:pPr algn="ctr">
              <a:lnSpc>
                <a:spcPts val="3316"/>
              </a:lnSpc>
            </a:pPr>
            <a:r>
              <a:rPr lang="en-US" sz="2402" b="1" spc="235">
                <a:solidFill>
                  <a:srgbClr val="E7FBFF"/>
                </a:solidFill>
                <a:latin typeface="Roboto Bold"/>
                <a:ea typeface="Roboto Bold"/>
                <a:cs typeface="Roboto Bold"/>
                <a:sym typeface="Roboto Bold"/>
              </a:rPr>
              <a:t>APR 24</a:t>
            </a:r>
          </a:p>
        </p:txBody>
      </p:sp>
      <p:sp>
        <p:nvSpPr>
          <p:cNvPr id="83" name="TextBox 83"/>
          <p:cNvSpPr txBox="1"/>
          <p:nvPr/>
        </p:nvSpPr>
        <p:spPr>
          <a:xfrm>
            <a:off x="3929518" y="7103678"/>
            <a:ext cx="1411093" cy="394282"/>
          </a:xfrm>
          <a:prstGeom prst="rect">
            <a:avLst/>
          </a:prstGeom>
        </p:spPr>
        <p:txBody>
          <a:bodyPr lIns="0" tIns="0" rIns="0" bIns="0" rtlCol="0" anchor="t">
            <a:spAutoFit/>
          </a:bodyPr>
          <a:lstStyle/>
          <a:p>
            <a:pPr algn="ctr">
              <a:lnSpc>
                <a:spcPts val="3152"/>
              </a:lnSpc>
            </a:pPr>
            <a:r>
              <a:rPr lang="en-US" sz="2284" b="1" spc="223">
                <a:solidFill>
                  <a:srgbClr val="E7FBFF"/>
                </a:solidFill>
                <a:latin typeface="Roboto Bold"/>
                <a:ea typeface="Roboto Bold"/>
                <a:cs typeface="Roboto Bold"/>
                <a:sym typeface="Roboto Bold"/>
              </a:rPr>
              <a:t>AUG 24</a:t>
            </a:r>
          </a:p>
        </p:txBody>
      </p:sp>
      <p:sp>
        <p:nvSpPr>
          <p:cNvPr id="84" name="TextBox 84"/>
          <p:cNvSpPr txBox="1"/>
          <p:nvPr/>
        </p:nvSpPr>
        <p:spPr>
          <a:xfrm>
            <a:off x="7385207" y="7103958"/>
            <a:ext cx="1411093" cy="394282"/>
          </a:xfrm>
          <a:prstGeom prst="rect">
            <a:avLst/>
          </a:prstGeom>
        </p:spPr>
        <p:txBody>
          <a:bodyPr lIns="0" tIns="0" rIns="0" bIns="0" rtlCol="0" anchor="t">
            <a:spAutoFit/>
          </a:bodyPr>
          <a:lstStyle/>
          <a:p>
            <a:pPr algn="ctr">
              <a:lnSpc>
                <a:spcPts val="3152"/>
              </a:lnSpc>
            </a:pPr>
            <a:r>
              <a:rPr lang="en-US" sz="2284" b="1" spc="223">
                <a:solidFill>
                  <a:srgbClr val="E7FBFF"/>
                </a:solidFill>
                <a:latin typeface="Roboto Bold"/>
                <a:ea typeface="Roboto Bold"/>
                <a:cs typeface="Roboto Bold"/>
                <a:sym typeface="Roboto Bold"/>
              </a:rPr>
              <a:t>AUG 24</a:t>
            </a:r>
          </a:p>
        </p:txBody>
      </p:sp>
      <p:sp>
        <p:nvSpPr>
          <p:cNvPr id="85" name="TextBox 85"/>
          <p:cNvSpPr txBox="1"/>
          <p:nvPr/>
        </p:nvSpPr>
        <p:spPr>
          <a:xfrm>
            <a:off x="10841546" y="7086183"/>
            <a:ext cx="1411093" cy="394282"/>
          </a:xfrm>
          <a:prstGeom prst="rect">
            <a:avLst/>
          </a:prstGeom>
        </p:spPr>
        <p:txBody>
          <a:bodyPr lIns="0" tIns="0" rIns="0" bIns="0" rtlCol="0" anchor="t">
            <a:spAutoFit/>
          </a:bodyPr>
          <a:lstStyle/>
          <a:p>
            <a:pPr algn="ctr">
              <a:lnSpc>
                <a:spcPts val="3152"/>
              </a:lnSpc>
            </a:pPr>
            <a:r>
              <a:rPr lang="en-US" sz="2284" b="1" spc="223">
                <a:solidFill>
                  <a:srgbClr val="E7FBFF"/>
                </a:solidFill>
                <a:latin typeface="Roboto Bold"/>
                <a:ea typeface="Roboto Bold"/>
                <a:cs typeface="Roboto Bold"/>
                <a:sym typeface="Roboto Bold"/>
              </a:rPr>
              <a:t>AUG 24</a:t>
            </a:r>
          </a:p>
        </p:txBody>
      </p:sp>
      <p:sp>
        <p:nvSpPr>
          <p:cNvPr id="86" name="TextBox 86"/>
          <p:cNvSpPr txBox="1"/>
          <p:nvPr/>
        </p:nvSpPr>
        <p:spPr>
          <a:xfrm>
            <a:off x="14404029" y="7076658"/>
            <a:ext cx="1411093" cy="426652"/>
          </a:xfrm>
          <a:prstGeom prst="rect">
            <a:avLst/>
          </a:prstGeom>
        </p:spPr>
        <p:txBody>
          <a:bodyPr lIns="0" tIns="0" rIns="0" bIns="0" rtlCol="0" anchor="t">
            <a:spAutoFit/>
          </a:bodyPr>
          <a:lstStyle/>
          <a:p>
            <a:pPr algn="ctr">
              <a:lnSpc>
                <a:spcPts val="3414"/>
              </a:lnSpc>
            </a:pPr>
            <a:r>
              <a:rPr lang="en-US" sz="2474" b="1" spc="242">
                <a:solidFill>
                  <a:srgbClr val="E7FBFF"/>
                </a:solidFill>
                <a:latin typeface="Roboto Bold"/>
                <a:ea typeface="Roboto Bold"/>
                <a:cs typeface="Roboto Bold"/>
                <a:sym typeface="Roboto Bold"/>
              </a:rPr>
              <a:t>SEP 24</a:t>
            </a:r>
          </a:p>
        </p:txBody>
      </p:sp>
      <p:sp>
        <p:nvSpPr>
          <p:cNvPr id="87" name="TextBox 87"/>
          <p:cNvSpPr txBox="1"/>
          <p:nvPr/>
        </p:nvSpPr>
        <p:spPr>
          <a:xfrm>
            <a:off x="898474" y="1982554"/>
            <a:ext cx="1411093" cy="425652"/>
          </a:xfrm>
          <a:prstGeom prst="rect">
            <a:avLst/>
          </a:prstGeom>
        </p:spPr>
        <p:txBody>
          <a:bodyPr lIns="0" tIns="0" rIns="0" bIns="0" rtlCol="0" anchor="t">
            <a:spAutoFit/>
          </a:bodyPr>
          <a:lstStyle/>
          <a:p>
            <a:pPr algn="ctr">
              <a:lnSpc>
                <a:spcPts val="3447"/>
              </a:lnSpc>
            </a:pPr>
            <a:r>
              <a:rPr lang="en-US" sz="2498" b="1" spc="244">
                <a:solidFill>
                  <a:srgbClr val="E7FBFF"/>
                </a:solidFill>
                <a:latin typeface="Roboto Bold"/>
                <a:ea typeface="Roboto Bold"/>
                <a:cs typeface="Roboto Bold"/>
                <a:sym typeface="Roboto Bold"/>
              </a:rPr>
              <a:t>JAN 24</a:t>
            </a:r>
          </a:p>
        </p:txBody>
      </p:sp>
      <p:sp>
        <p:nvSpPr>
          <p:cNvPr id="88" name="TextBox 88"/>
          <p:cNvSpPr txBox="1"/>
          <p:nvPr/>
        </p:nvSpPr>
        <p:spPr>
          <a:xfrm>
            <a:off x="3848818" y="2799536"/>
            <a:ext cx="2257760" cy="793156"/>
          </a:xfrm>
          <a:prstGeom prst="rect">
            <a:avLst/>
          </a:prstGeom>
        </p:spPr>
        <p:txBody>
          <a:bodyPr lIns="0" tIns="0" rIns="0" bIns="0" rtlCol="0" anchor="t">
            <a:spAutoFit/>
          </a:bodyPr>
          <a:lstStyle/>
          <a:p>
            <a:pPr algn="ctr">
              <a:lnSpc>
                <a:spcPts val="3152"/>
              </a:lnSpc>
            </a:pPr>
            <a:r>
              <a:rPr lang="en-US" sz="2284" spc="9">
                <a:solidFill>
                  <a:srgbClr val="E7FBFF"/>
                </a:solidFill>
                <a:latin typeface="Roboto"/>
                <a:ea typeface="Roboto"/>
                <a:cs typeface="Roboto"/>
                <a:sym typeface="Roboto"/>
              </a:rPr>
              <a:t>Proposals sent to ACPS</a:t>
            </a:r>
          </a:p>
        </p:txBody>
      </p:sp>
      <p:sp>
        <p:nvSpPr>
          <p:cNvPr id="89" name="TextBox 89"/>
          <p:cNvSpPr txBox="1"/>
          <p:nvPr/>
        </p:nvSpPr>
        <p:spPr>
          <a:xfrm>
            <a:off x="7274971" y="2600100"/>
            <a:ext cx="2257760" cy="1192029"/>
          </a:xfrm>
          <a:prstGeom prst="rect">
            <a:avLst/>
          </a:prstGeom>
        </p:spPr>
        <p:txBody>
          <a:bodyPr lIns="0" tIns="0" rIns="0" bIns="0" rtlCol="0" anchor="t">
            <a:spAutoFit/>
          </a:bodyPr>
          <a:lstStyle/>
          <a:p>
            <a:pPr algn="ctr">
              <a:lnSpc>
                <a:spcPts val="3152"/>
              </a:lnSpc>
            </a:pPr>
            <a:r>
              <a:rPr lang="en-US" sz="2284" spc="9">
                <a:solidFill>
                  <a:srgbClr val="E7FBFF"/>
                </a:solidFill>
                <a:latin typeface="Roboto"/>
                <a:ea typeface="Roboto"/>
                <a:cs typeface="Roboto"/>
                <a:sym typeface="Roboto"/>
              </a:rPr>
              <a:t>ACPS panel reviewed all RFPs</a:t>
            </a:r>
          </a:p>
        </p:txBody>
      </p:sp>
      <p:sp>
        <p:nvSpPr>
          <p:cNvPr id="90" name="TextBox 90"/>
          <p:cNvSpPr txBox="1"/>
          <p:nvPr/>
        </p:nvSpPr>
        <p:spPr>
          <a:xfrm>
            <a:off x="10764629" y="2763405"/>
            <a:ext cx="2257760" cy="793156"/>
          </a:xfrm>
          <a:prstGeom prst="rect">
            <a:avLst/>
          </a:prstGeom>
        </p:spPr>
        <p:txBody>
          <a:bodyPr lIns="0" tIns="0" rIns="0" bIns="0" rtlCol="0" anchor="t">
            <a:spAutoFit/>
          </a:bodyPr>
          <a:lstStyle/>
          <a:p>
            <a:pPr algn="ctr">
              <a:lnSpc>
                <a:spcPts val="3152"/>
              </a:lnSpc>
            </a:pPr>
            <a:r>
              <a:rPr lang="en-US" sz="2284" spc="9">
                <a:solidFill>
                  <a:srgbClr val="E7FBFF"/>
                </a:solidFill>
                <a:latin typeface="Roboto"/>
                <a:ea typeface="Roboto"/>
                <a:cs typeface="Roboto"/>
                <a:sym typeface="Roboto"/>
              </a:rPr>
              <a:t>Interviewed final propsals</a:t>
            </a:r>
          </a:p>
        </p:txBody>
      </p:sp>
      <p:sp>
        <p:nvSpPr>
          <p:cNvPr id="91" name="TextBox 91"/>
          <p:cNvSpPr txBox="1"/>
          <p:nvPr/>
        </p:nvSpPr>
        <p:spPr>
          <a:xfrm>
            <a:off x="2720250" y="293439"/>
            <a:ext cx="13193728" cy="913309"/>
          </a:xfrm>
          <a:prstGeom prst="rect">
            <a:avLst/>
          </a:prstGeom>
        </p:spPr>
        <p:txBody>
          <a:bodyPr lIns="0" tIns="0" rIns="0" bIns="0" rtlCol="0" anchor="t">
            <a:spAutoFit/>
          </a:bodyPr>
          <a:lstStyle/>
          <a:p>
            <a:pPr algn="ctr">
              <a:lnSpc>
                <a:spcPts val="7410"/>
              </a:lnSpc>
            </a:pPr>
            <a:r>
              <a:rPr lang="en-US" sz="5292" b="1">
                <a:solidFill>
                  <a:srgbClr val="03045E"/>
                </a:solidFill>
                <a:latin typeface="Roboto Bold"/>
                <a:ea typeface="Roboto Bold"/>
                <a:cs typeface="Roboto Bold"/>
                <a:sym typeface="Roboto Bold"/>
              </a:rPr>
              <a:t>Implementation Time Line for HELPme</a:t>
            </a:r>
          </a:p>
        </p:txBody>
      </p:sp>
      <p:sp>
        <p:nvSpPr>
          <p:cNvPr id="92" name="TextBox 92"/>
          <p:cNvSpPr txBox="1"/>
          <p:nvPr/>
        </p:nvSpPr>
        <p:spPr>
          <a:xfrm>
            <a:off x="7308291" y="5104658"/>
            <a:ext cx="2257760" cy="1440684"/>
          </a:xfrm>
          <a:prstGeom prst="rect">
            <a:avLst/>
          </a:prstGeom>
        </p:spPr>
        <p:txBody>
          <a:bodyPr lIns="0" tIns="0" rIns="0" bIns="0" rtlCol="0" anchor="t">
            <a:spAutoFit/>
          </a:bodyPr>
          <a:lstStyle/>
          <a:p>
            <a:pPr algn="ctr">
              <a:lnSpc>
                <a:spcPts val="2889"/>
              </a:lnSpc>
            </a:pPr>
            <a:r>
              <a:rPr lang="en-US" sz="2093" spc="8">
                <a:solidFill>
                  <a:srgbClr val="E7FBFF"/>
                </a:solidFill>
                <a:latin typeface="Roboto"/>
                <a:ea typeface="Roboto"/>
                <a:cs typeface="Roboto"/>
                <a:sym typeface="Roboto"/>
              </a:rPr>
              <a:t>Introduction Email to administrative staff about HELPme</a:t>
            </a:r>
          </a:p>
        </p:txBody>
      </p:sp>
      <p:sp>
        <p:nvSpPr>
          <p:cNvPr id="93" name="TextBox 93"/>
          <p:cNvSpPr txBox="1"/>
          <p:nvPr/>
        </p:nvSpPr>
        <p:spPr>
          <a:xfrm>
            <a:off x="3929096" y="5095133"/>
            <a:ext cx="2257760" cy="1192029"/>
          </a:xfrm>
          <a:prstGeom prst="rect">
            <a:avLst/>
          </a:prstGeom>
        </p:spPr>
        <p:txBody>
          <a:bodyPr lIns="0" tIns="0" rIns="0" bIns="0" rtlCol="0" anchor="t">
            <a:spAutoFit/>
          </a:bodyPr>
          <a:lstStyle/>
          <a:p>
            <a:pPr algn="ctr">
              <a:lnSpc>
                <a:spcPts val="3152"/>
              </a:lnSpc>
            </a:pPr>
            <a:r>
              <a:rPr lang="en-US" sz="2284" spc="9">
                <a:solidFill>
                  <a:srgbClr val="E7FBFF"/>
                </a:solidFill>
                <a:latin typeface="Roboto"/>
                <a:ea typeface="Roboto"/>
                <a:cs typeface="Roboto"/>
                <a:sym typeface="Roboto"/>
              </a:rPr>
              <a:t>Leadership retreat training for Admin Staff</a:t>
            </a:r>
          </a:p>
        </p:txBody>
      </p:sp>
      <p:sp>
        <p:nvSpPr>
          <p:cNvPr id="94" name="TextBox 94"/>
          <p:cNvSpPr txBox="1"/>
          <p:nvPr/>
        </p:nvSpPr>
        <p:spPr>
          <a:xfrm>
            <a:off x="3510866" y="7749455"/>
            <a:ext cx="2257760" cy="1379862"/>
          </a:xfrm>
          <a:prstGeom prst="rect">
            <a:avLst/>
          </a:prstGeom>
        </p:spPr>
        <p:txBody>
          <a:bodyPr lIns="0" tIns="0" rIns="0" bIns="0" rtlCol="0" anchor="t">
            <a:spAutoFit/>
          </a:bodyPr>
          <a:lstStyle/>
          <a:p>
            <a:pPr algn="ctr">
              <a:lnSpc>
                <a:spcPts val="2758"/>
              </a:lnSpc>
            </a:pPr>
            <a:r>
              <a:rPr lang="en-US" sz="1998" spc="7">
                <a:solidFill>
                  <a:srgbClr val="E7FBFF"/>
                </a:solidFill>
                <a:latin typeface="Roboto"/>
                <a:ea typeface="Roboto"/>
                <a:cs typeface="Roboto"/>
                <a:sym typeface="Roboto"/>
              </a:rPr>
              <a:t>Pre-Service week training for all Administrators and SBMH Staff</a:t>
            </a:r>
          </a:p>
        </p:txBody>
      </p:sp>
      <p:sp>
        <p:nvSpPr>
          <p:cNvPr id="95" name="TextBox 95"/>
          <p:cNvSpPr txBox="1"/>
          <p:nvPr/>
        </p:nvSpPr>
        <p:spPr>
          <a:xfrm>
            <a:off x="6914276" y="7517290"/>
            <a:ext cx="2393573" cy="2265677"/>
          </a:xfrm>
          <a:prstGeom prst="rect">
            <a:avLst/>
          </a:prstGeom>
        </p:spPr>
        <p:txBody>
          <a:bodyPr lIns="0" tIns="0" rIns="0" bIns="0" rtlCol="0" anchor="t">
            <a:spAutoFit/>
          </a:bodyPr>
          <a:lstStyle/>
          <a:p>
            <a:pPr algn="ctr">
              <a:lnSpc>
                <a:spcPts val="3020"/>
              </a:lnSpc>
            </a:pPr>
            <a:r>
              <a:rPr lang="en-US" sz="2189" spc="8" dirty="0">
                <a:solidFill>
                  <a:srgbClr val="E7FBFF"/>
                </a:solidFill>
                <a:latin typeface="Roboto"/>
                <a:ea typeface="Roboto"/>
                <a:cs typeface="Roboto"/>
                <a:sym typeface="Roboto"/>
              </a:rPr>
              <a:t>Marketing materials provided to each and every ACPS school and program</a:t>
            </a:r>
          </a:p>
          <a:p>
            <a:pPr algn="ctr">
              <a:lnSpc>
                <a:spcPts val="2882"/>
              </a:lnSpc>
            </a:pPr>
            <a:endParaRPr lang="en-US" sz="2189" spc="8" dirty="0">
              <a:solidFill>
                <a:srgbClr val="E7FBFF"/>
              </a:solidFill>
              <a:latin typeface="Roboto"/>
              <a:ea typeface="Roboto"/>
              <a:cs typeface="Roboto"/>
              <a:sym typeface="Roboto"/>
            </a:endParaRPr>
          </a:p>
        </p:txBody>
      </p:sp>
      <p:sp>
        <p:nvSpPr>
          <p:cNvPr id="96" name="TextBox 96"/>
          <p:cNvSpPr txBox="1"/>
          <p:nvPr/>
        </p:nvSpPr>
        <p:spPr>
          <a:xfrm>
            <a:off x="10363137" y="7528090"/>
            <a:ext cx="2257760" cy="2282042"/>
          </a:xfrm>
          <a:prstGeom prst="rect">
            <a:avLst/>
          </a:prstGeom>
        </p:spPr>
        <p:txBody>
          <a:bodyPr lIns="0" tIns="0" rIns="0" bIns="0" rtlCol="0" anchor="t">
            <a:spAutoFit/>
          </a:bodyPr>
          <a:lstStyle/>
          <a:p>
            <a:pPr algn="ctr">
              <a:lnSpc>
                <a:spcPts val="3020"/>
              </a:lnSpc>
            </a:pPr>
            <a:r>
              <a:rPr lang="en-US" sz="2189" spc="8">
                <a:solidFill>
                  <a:srgbClr val="E7FBFF"/>
                </a:solidFill>
                <a:latin typeface="Roboto"/>
                <a:ea typeface="Roboto"/>
                <a:cs typeface="Roboto"/>
                <a:sym typeface="Roboto"/>
              </a:rPr>
              <a:t>Provided template for middle and high school advisory lesson</a:t>
            </a:r>
          </a:p>
          <a:p>
            <a:pPr algn="ctr">
              <a:lnSpc>
                <a:spcPts val="3020"/>
              </a:lnSpc>
            </a:pPr>
            <a:endParaRPr lang="en-US" sz="2189" spc="8">
              <a:solidFill>
                <a:srgbClr val="E7FBFF"/>
              </a:solidFill>
              <a:latin typeface="Roboto"/>
              <a:ea typeface="Roboto"/>
              <a:cs typeface="Roboto"/>
              <a:sym typeface="Roboto"/>
            </a:endParaRPr>
          </a:p>
        </p:txBody>
      </p:sp>
      <p:sp>
        <p:nvSpPr>
          <p:cNvPr id="97" name="TextBox 97"/>
          <p:cNvSpPr txBox="1"/>
          <p:nvPr/>
        </p:nvSpPr>
        <p:spPr>
          <a:xfrm>
            <a:off x="13880333" y="7608762"/>
            <a:ext cx="2257760" cy="1520556"/>
          </a:xfrm>
          <a:prstGeom prst="rect">
            <a:avLst/>
          </a:prstGeom>
        </p:spPr>
        <p:txBody>
          <a:bodyPr lIns="0" tIns="0" rIns="0" bIns="0" rtlCol="0" anchor="t">
            <a:spAutoFit/>
          </a:bodyPr>
          <a:lstStyle/>
          <a:p>
            <a:pPr algn="ctr">
              <a:lnSpc>
                <a:spcPts val="3020"/>
              </a:lnSpc>
            </a:pPr>
            <a:r>
              <a:rPr lang="en-US" sz="2189" spc="8">
                <a:solidFill>
                  <a:srgbClr val="E7FBFF"/>
                </a:solidFill>
                <a:latin typeface="Roboto"/>
                <a:ea typeface="Roboto"/>
                <a:cs typeface="Roboto"/>
                <a:sym typeface="Roboto"/>
              </a:rPr>
              <a:t>Community messages sent out to all ACPS Families</a:t>
            </a:r>
          </a:p>
        </p:txBody>
      </p:sp>
      <p:sp>
        <p:nvSpPr>
          <p:cNvPr id="98" name="TextBox 98"/>
          <p:cNvSpPr txBox="1"/>
          <p:nvPr/>
        </p:nvSpPr>
        <p:spPr>
          <a:xfrm>
            <a:off x="10692107" y="5192635"/>
            <a:ext cx="2402805" cy="1078072"/>
          </a:xfrm>
          <a:prstGeom prst="rect">
            <a:avLst/>
          </a:prstGeom>
        </p:spPr>
        <p:txBody>
          <a:bodyPr lIns="0" tIns="0" rIns="0" bIns="0" rtlCol="0" anchor="t">
            <a:spAutoFit/>
          </a:bodyPr>
          <a:lstStyle/>
          <a:p>
            <a:pPr algn="l">
              <a:lnSpc>
                <a:spcPts val="2889"/>
              </a:lnSpc>
            </a:pPr>
            <a:r>
              <a:rPr lang="en-US" sz="2093" spc="8">
                <a:solidFill>
                  <a:srgbClr val="E7FBFF"/>
                </a:solidFill>
                <a:latin typeface="Roboto"/>
                <a:ea typeface="Roboto"/>
                <a:cs typeface="Roboto"/>
                <a:sym typeface="Roboto"/>
              </a:rPr>
              <a:t>Contract Finalized and Implementation with ACPS IT Dept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7FBFF"/>
        </a:solidFill>
        <a:effectLst/>
      </p:bgPr>
    </p:bg>
    <p:spTree>
      <p:nvGrpSpPr>
        <p:cNvPr id="1" name=""/>
        <p:cNvGrpSpPr/>
        <p:nvPr/>
      </p:nvGrpSpPr>
      <p:grpSpPr>
        <a:xfrm>
          <a:off x="0" y="0"/>
          <a:ext cx="0" cy="0"/>
          <a:chOff x="0" y="0"/>
          <a:chExt cx="0" cy="0"/>
        </a:xfrm>
      </p:grpSpPr>
      <p:grpSp>
        <p:nvGrpSpPr>
          <p:cNvPr id="2" name="Group 2"/>
          <p:cNvGrpSpPr/>
          <p:nvPr/>
        </p:nvGrpSpPr>
        <p:grpSpPr>
          <a:xfrm>
            <a:off x="16641500" y="165000"/>
            <a:ext cx="1646400" cy="9957004"/>
            <a:chOff x="0" y="0"/>
            <a:chExt cx="2195200" cy="13276005"/>
          </a:xfrm>
        </p:grpSpPr>
        <p:grpSp>
          <p:nvGrpSpPr>
            <p:cNvPr id="3" name="Group 3"/>
            <p:cNvGrpSpPr/>
            <p:nvPr/>
          </p:nvGrpSpPr>
          <p:grpSpPr>
            <a:xfrm>
              <a:off x="0" y="12419205"/>
              <a:ext cx="2195200" cy="856800"/>
              <a:chOff x="0" y="0"/>
              <a:chExt cx="2195200" cy="856800"/>
            </a:xfrm>
          </p:grpSpPr>
          <p:sp>
            <p:nvSpPr>
              <p:cNvPr id="4" name="Freeform 4"/>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23E8A"/>
              </a:solidFill>
            </p:spPr>
            <p:txBody>
              <a:bodyPr/>
              <a:lstStyle/>
              <a:p>
                <a:endParaRPr lang="en-US"/>
              </a:p>
            </p:txBody>
          </p:sp>
        </p:grpSp>
        <p:grpSp>
          <p:nvGrpSpPr>
            <p:cNvPr id="5" name="Group 5"/>
            <p:cNvGrpSpPr/>
            <p:nvPr/>
          </p:nvGrpSpPr>
          <p:grpSpPr>
            <a:xfrm>
              <a:off x="0" y="11290187"/>
              <a:ext cx="2195200" cy="856800"/>
              <a:chOff x="0" y="0"/>
              <a:chExt cx="2195200" cy="856800"/>
            </a:xfrm>
          </p:grpSpPr>
          <p:sp>
            <p:nvSpPr>
              <p:cNvPr id="6" name="Freeform 6"/>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077B6"/>
              </a:solidFill>
            </p:spPr>
            <p:txBody>
              <a:bodyPr/>
              <a:lstStyle/>
              <a:p>
                <a:endParaRPr lang="en-US"/>
              </a:p>
            </p:txBody>
          </p:sp>
        </p:grpSp>
        <p:grpSp>
          <p:nvGrpSpPr>
            <p:cNvPr id="7" name="Group 7"/>
            <p:cNvGrpSpPr/>
            <p:nvPr/>
          </p:nvGrpSpPr>
          <p:grpSpPr>
            <a:xfrm>
              <a:off x="0" y="10161168"/>
              <a:ext cx="2195200" cy="856800"/>
              <a:chOff x="0" y="0"/>
              <a:chExt cx="2195200" cy="856800"/>
            </a:xfrm>
          </p:grpSpPr>
          <p:sp>
            <p:nvSpPr>
              <p:cNvPr id="8" name="Freeform 8"/>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096C7"/>
              </a:solidFill>
            </p:spPr>
            <p:txBody>
              <a:bodyPr/>
              <a:lstStyle/>
              <a:p>
                <a:endParaRPr lang="en-US"/>
              </a:p>
            </p:txBody>
          </p:sp>
        </p:grpSp>
        <p:grpSp>
          <p:nvGrpSpPr>
            <p:cNvPr id="9" name="Group 9"/>
            <p:cNvGrpSpPr/>
            <p:nvPr/>
          </p:nvGrpSpPr>
          <p:grpSpPr>
            <a:xfrm>
              <a:off x="0" y="9032149"/>
              <a:ext cx="2195200" cy="856800"/>
              <a:chOff x="0" y="0"/>
              <a:chExt cx="2195200" cy="856800"/>
            </a:xfrm>
          </p:grpSpPr>
          <p:sp>
            <p:nvSpPr>
              <p:cNvPr id="10" name="Freeform 10"/>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0B4D8"/>
              </a:solidFill>
            </p:spPr>
            <p:txBody>
              <a:bodyPr/>
              <a:lstStyle/>
              <a:p>
                <a:endParaRPr lang="en-US"/>
              </a:p>
            </p:txBody>
          </p:sp>
        </p:grpSp>
        <p:grpSp>
          <p:nvGrpSpPr>
            <p:cNvPr id="11" name="Group 11"/>
            <p:cNvGrpSpPr/>
            <p:nvPr/>
          </p:nvGrpSpPr>
          <p:grpSpPr>
            <a:xfrm>
              <a:off x="0" y="7903131"/>
              <a:ext cx="2195200" cy="856800"/>
              <a:chOff x="0" y="0"/>
              <a:chExt cx="2195200" cy="856800"/>
            </a:xfrm>
          </p:grpSpPr>
          <p:sp>
            <p:nvSpPr>
              <p:cNvPr id="12" name="Freeform 12"/>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23E8A"/>
              </a:solidFill>
            </p:spPr>
            <p:txBody>
              <a:bodyPr/>
              <a:lstStyle/>
              <a:p>
                <a:endParaRPr lang="en-US"/>
              </a:p>
            </p:txBody>
          </p:sp>
        </p:grpSp>
        <p:grpSp>
          <p:nvGrpSpPr>
            <p:cNvPr id="13" name="Group 13"/>
            <p:cNvGrpSpPr/>
            <p:nvPr/>
          </p:nvGrpSpPr>
          <p:grpSpPr>
            <a:xfrm>
              <a:off x="0" y="6774112"/>
              <a:ext cx="2195200" cy="856800"/>
              <a:chOff x="0" y="0"/>
              <a:chExt cx="2195200" cy="856800"/>
            </a:xfrm>
          </p:grpSpPr>
          <p:sp>
            <p:nvSpPr>
              <p:cNvPr id="14" name="Freeform 14"/>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077B6"/>
              </a:solidFill>
            </p:spPr>
            <p:txBody>
              <a:bodyPr/>
              <a:lstStyle/>
              <a:p>
                <a:endParaRPr lang="en-US"/>
              </a:p>
            </p:txBody>
          </p:sp>
        </p:grpSp>
        <p:grpSp>
          <p:nvGrpSpPr>
            <p:cNvPr id="15" name="Group 15"/>
            <p:cNvGrpSpPr/>
            <p:nvPr/>
          </p:nvGrpSpPr>
          <p:grpSpPr>
            <a:xfrm>
              <a:off x="0" y="5645093"/>
              <a:ext cx="2195200" cy="856800"/>
              <a:chOff x="0" y="0"/>
              <a:chExt cx="2195200" cy="856800"/>
            </a:xfrm>
          </p:grpSpPr>
          <p:sp>
            <p:nvSpPr>
              <p:cNvPr id="16" name="Freeform 16"/>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096C7"/>
              </a:solidFill>
            </p:spPr>
            <p:txBody>
              <a:bodyPr/>
              <a:lstStyle/>
              <a:p>
                <a:endParaRPr lang="en-US"/>
              </a:p>
            </p:txBody>
          </p:sp>
        </p:grpSp>
        <p:grpSp>
          <p:nvGrpSpPr>
            <p:cNvPr id="17" name="Group 17"/>
            <p:cNvGrpSpPr/>
            <p:nvPr/>
          </p:nvGrpSpPr>
          <p:grpSpPr>
            <a:xfrm>
              <a:off x="0" y="4516075"/>
              <a:ext cx="2195200" cy="856800"/>
              <a:chOff x="0" y="0"/>
              <a:chExt cx="2195200" cy="856800"/>
            </a:xfrm>
          </p:grpSpPr>
          <p:sp>
            <p:nvSpPr>
              <p:cNvPr id="18" name="Freeform 18"/>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0B4D8"/>
              </a:solidFill>
            </p:spPr>
            <p:txBody>
              <a:bodyPr/>
              <a:lstStyle/>
              <a:p>
                <a:endParaRPr lang="en-US"/>
              </a:p>
            </p:txBody>
          </p:sp>
        </p:grpSp>
        <p:grpSp>
          <p:nvGrpSpPr>
            <p:cNvPr id="19" name="Group 19"/>
            <p:cNvGrpSpPr/>
            <p:nvPr/>
          </p:nvGrpSpPr>
          <p:grpSpPr>
            <a:xfrm>
              <a:off x="0" y="3387056"/>
              <a:ext cx="2195200" cy="856800"/>
              <a:chOff x="0" y="0"/>
              <a:chExt cx="2195200" cy="856800"/>
            </a:xfrm>
          </p:grpSpPr>
          <p:sp>
            <p:nvSpPr>
              <p:cNvPr id="20" name="Freeform 20"/>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23E8A"/>
              </a:solidFill>
            </p:spPr>
            <p:txBody>
              <a:bodyPr/>
              <a:lstStyle/>
              <a:p>
                <a:endParaRPr lang="en-US"/>
              </a:p>
            </p:txBody>
          </p:sp>
        </p:grpSp>
        <p:grpSp>
          <p:nvGrpSpPr>
            <p:cNvPr id="21" name="Group 21"/>
            <p:cNvGrpSpPr/>
            <p:nvPr/>
          </p:nvGrpSpPr>
          <p:grpSpPr>
            <a:xfrm>
              <a:off x="0" y="2258037"/>
              <a:ext cx="2195200" cy="856800"/>
              <a:chOff x="0" y="0"/>
              <a:chExt cx="2195200" cy="856800"/>
            </a:xfrm>
          </p:grpSpPr>
          <p:sp>
            <p:nvSpPr>
              <p:cNvPr id="22" name="Freeform 22"/>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077B6"/>
              </a:solidFill>
            </p:spPr>
            <p:txBody>
              <a:bodyPr/>
              <a:lstStyle/>
              <a:p>
                <a:endParaRPr lang="en-US"/>
              </a:p>
            </p:txBody>
          </p:sp>
        </p:grpSp>
        <p:grpSp>
          <p:nvGrpSpPr>
            <p:cNvPr id="23" name="Group 23"/>
            <p:cNvGrpSpPr/>
            <p:nvPr/>
          </p:nvGrpSpPr>
          <p:grpSpPr>
            <a:xfrm>
              <a:off x="0" y="1129019"/>
              <a:ext cx="2195200" cy="856800"/>
              <a:chOff x="0" y="0"/>
              <a:chExt cx="2195200" cy="856800"/>
            </a:xfrm>
          </p:grpSpPr>
          <p:sp>
            <p:nvSpPr>
              <p:cNvPr id="24" name="Freeform 24"/>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096C7"/>
              </a:solidFill>
            </p:spPr>
            <p:txBody>
              <a:bodyPr/>
              <a:lstStyle/>
              <a:p>
                <a:endParaRPr lang="en-US"/>
              </a:p>
            </p:txBody>
          </p:sp>
        </p:grpSp>
        <p:grpSp>
          <p:nvGrpSpPr>
            <p:cNvPr id="25" name="Group 25"/>
            <p:cNvGrpSpPr/>
            <p:nvPr/>
          </p:nvGrpSpPr>
          <p:grpSpPr>
            <a:xfrm>
              <a:off x="0" y="0"/>
              <a:ext cx="2195200" cy="856800"/>
              <a:chOff x="0" y="0"/>
              <a:chExt cx="2195200" cy="856800"/>
            </a:xfrm>
          </p:grpSpPr>
          <p:sp>
            <p:nvSpPr>
              <p:cNvPr id="26" name="Freeform 26"/>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0B4D8"/>
              </a:solidFill>
            </p:spPr>
            <p:txBody>
              <a:bodyPr/>
              <a:lstStyle/>
              <a:p>
                <a:endParaRPr lang="en-US"/>
              </a:p>
            </p:txBody>
          </p:sp>
        </p:grpSp>
      </p:grpSp>
      <p:sp>
        <p:nvSpPr>
          <p:cNvPr id="27" name="TextBox 27"/>
          <p:cNvSpPr txBox="1"/>
          <p:nvPr/>
        </p:nvSpPr>
        <p:spPr>
          <a:xfrm>
            <a:off x="395777" y="-9525"/>
            <a:ext cx="9510083" cy="2352675"/>
          </a:xfrm>
          <a:prstGeom prst="rect">
            <a:avLst/>
          </a:prstGeom>
        </p:spPr>
        <p:txBody>
          <a:bodyPr lIns="0" tIns="0" rIns="0" bIns="0" rtlCol="0" anchor="t">
            <a:spAutoFit/>
          </a:bodyPr>
          <a:lstStyle/>
          <a:p>
            <a:pPr algn="l">
              <a:lnSpc>
                <a:spcPts val="9240"/>
              </a:lnSpc>
            </a:pPr>
            <a:r>
              <a:rPr lang="en-US" sz="7700" b="1">
                <a:solidFill>
                  <a:srgbClr val="000000"/>
                </a:solidFill>
                <a:latin typeface="Roboto Bold"/>
                <a:ea typeface="Roboto Bold"/>
                <a:cs typeface="Roboto Bold"/>
                <a:sym typeface="Roboto Bold"/>
              </a:rPr>
              <a:t>Additional Trainings &amp; Resources</a:t>
            </a:r>
          </a:p>
        </p:txBody>
      </p:sp>
      <p:sp>
        <p:nvSpPr>
          <p:cNvPr id="28" name="TextBox 28"/>
          <p:cNvSpPr txBox="1"/>
          <p:nvPr/>
        </p:nvSpPr>
        <p:spPr>
          <a:xfrm>
            <a:off x="1028700" y="2681641"/>
            <a:ext cx="7887597" cy="7765542"/>
          </a:xfrm>
          <a:prstGeom prst="rect">
            <a:avLst/>
          </a:prstGeom>
        </p:spPr>
        <p:txBody>
          <a:bodyPr lIns="0" tIns="0" rIns="0" bIns="0" rtlCol="0" anchor="t">
            <a:spAutoFit/>
          </a:bodyPr>
          <a:lstStyle/>
          <a:p>
            <a:pPr marL="604519" lvl="1" indent="-302260" algn="l">
              <a:lnSpc>
                <a:spcPts val="3863"/>
              </a:lnSpc>
              <a:buFont typeface="Arial"/>
              <a:buChar char="•"/>
            </a:pPr>
            <a:r>
              <a:rPr lang="en-US" sz="2799" b="1">
                <a:solidFill>
                  <a:srgbClr val="FF0000"/>
                </a:solidFill>
                <a:latin typeface="Barlow Bold"/>
                <a:ea typeface="Barlow Bold"/>
                <a:cs typeface="Barlow Bold"/>
                <a:sym typeface="Barlow Bold"/>
              </a:rPr>
              <a:t>Staff Trainings:</a:t>
            </a:r>
          </a:p>
          <a:p>
            <a:pPr marL="1209039" lvl="2" indent="-403013" algn="l">
              <a:lnSpc>
                <a:spcPts val="3863"/>
              </a:lnSpc>
              <a:buFont typeface="Arial"/>
              <a:buChar char="⚬"/>
            </a:pPr>
            <a:r>
              <a:rPr lang="en-US" sz="2799">
                <a:solidFill>
                  <a:srgbClr val="595959"/>
                </a:solidFill>
                <a:latin typeface="Barlow"/>
                <a:ea typeface="Barlow"/>
                <a:cs typeface="Barlow"/>
                <a:sym typeface="Barlow"/>
              </a:rPr>
              <a:t>Trained all Administrators &amp; School Based Mental Health Support Staff (Aug 2024)</a:t>
            </a:r>
          </a:p>
          <a:p>
            <a:pPr marL="1209039" lvl="2" indent="-403013" algn="l">
              <a:lnSpc>
                <a:spcPts val="3863"/>
              </a:lnSpc>
              <a:buFont typeface="Arial"/>
              <a:buChar char="⚬"/>
            </a:pPr>
            <a:r>
              <a:rPr lang="en-US" sz="2799">
                <a:solidFill>
                  <a:srgbClr val="595959"/>
                </a:solidFill>
                <a:latin typeface="Barlow"/>
                <a:ea typeface="Barlow"/>
                <a:cs typeface="Barlow"/>
                <a:sym typeface="Barlow"/>
              </a:rPr>
              <a:t>Site based School Trainings: </a:t>
            </a:r>
          </a:p>
          <a:p>
            <a:pPr marL="1813558" lvl="3" indent="-453390" algn="l">
              <a:lnSpc>
                <a:spcPts val="3863"/>
              </a:lnSpc>
              <a:buFont typeface="Arial"/>
              <a:buChar char="￭"/>
            </a:pPr>
            <a:r>
              <a:rPr lang="en-US" sz="2799">
                <a:solidFill>
                  <a:srgbClr val="595959"/>
                </a:solidFill>
                <a:latin typeface="Barlow"/>
                <a:ea typeface="Barlow"/>
                <a:cs typeface="Barlow"/>
                <a:sym typeface="Barlow"/>
              </a:rPr>
              <a:t>7 schools requested additional trainings</a:t>
            </a:r>
          </a:p>
          <a:p>
            <a:pPr marL="1209039" lvl="2" indent="-403013" algn="l">
              <a:lnSpc>
                <a:spcPts val="3863"/>
              </a:lnSpc>
              <a:buFont typeface="Arial"/>
              <a:buChar char="⚬"/>
            </a:pPr>
            <a:r>
              <a:rPr lang="en-US" sz="2799">
                <a:solidFill>
                  <a:srgbClr val="595959"/>
                </a:solidFill>
                <a:latin typeface="Barlow"/>
                <a:ea typeface="Barlow"/>
                <a:cs typeface="Barlow"/>
                <a:sym typeface="Barlow"/>
              </a:rPr>
              <a:t>Title IX staff Training on HELPme </a:t>
            </a:r>
          </a:p>
          <a:p>
            <a:pPr marL="1209039" lvl="2" indent="-403013" algn="l">
              <a:lnSpc>
                <a:spcPts val="3863"/>
              </a:lnSpc>
              <a:buFont typeface="Arial"/>
              <a:buChar char="⚬"/>
            </a:pPr>
            <a:r>
              <a:rPr lang="en-US" sz="2799">
                <a:solidFill>
                  <a:srgbClr val="595959"/>
                </a:solidFill>
                <a:latin typeface="Barlow"/>
                <a:ea typeface="Barlow"/>
                <a:cs typeface="Barlow"/>
                <a:sym typeface="Barlow"/>
              </a:rPr>
              <a:t>LTI Staff Training on HELPme to support students and staff</a:t>
            </a:r>
          </a:p>
          <a:p>
            <a:pPr marL="1209039" lvl="2" indent="-403013" algn="l">
              <a:lnSpc>
                <a:spcPts val="3863"/>
              </a:lnSpc>
              <a:buFont typeface="Arial"/>
              <a:buChar char="⚬"/>
            </a:pPr>
            <a:r>
              <a:rPr lang="en-US" sz="2799">
                <a:solidFill>
                  <a:srgbClr val="595959"/>
                </a:solidFill>
                <a:latin typeface="Barlow"/>
                <a:ea typeface="Barlow"/>
                <a:cs typeface="Barlow"/>
                <a:sym typeface="Barlow"/>
              </a:rPr>
              <a:t>TSS Staff Training on HELPme to support technical use of HELPme</a:t>
            </a:r>
          </a:p>
          <a:p>
            <a:pPr marL="604519" lvl="1" indent="-302260" algn="l">
              <a:lnSpc>
                <a:spcPts val="3863"/>
              </a:lnSpc>
              <a:buFont typeface="Arial"/>
              <a:buChar char="•"/>
            </a:pPr>
            <a:r>
              <a:rPr lang="en-US" sz="2799" b="1">
                <a:solidFill>
                  <a:srgbClr val="FF0000"/>
                </a:solidFill>
                <a:latin typeface="Barlow Bold"/>
                <a:ea typeface="Barlow Bold"/>
                <a:cs typeface="Barlow Bold"/>
                <a:sym typeface="Barlow Bold"/>
              </a:rPr>
              <a:t>Internal resources website</a:t>
            </a:r>
            <a:r>
              <a:rPr lang="en-US" sz="2799">
                <a:solidFill>
                  <a:srgbClr val="595959"/>
                </a:solidFill>
                <a:latin typeface="Barlow"/>
                <a:ea typeface="Barlow"/>
                <a:cs typeface="Barlow"/>
                <a:sym typeface="Barlow"/>
              </a:rPr>
              <a:t> created for staff to access marketing materials &amp; training videos</a:t>
            </a:r>
          </a:p>
          <a:p>
            <a:pPr marL="604519" lvl="1" indent="-302260" algn="l">
              <a:lnSpc>
                <a:spcPts val="3863"/>
              </a:lnSpc>
              <a:buFont typeface="Arial"/>
              <a:buChar char="•"/>
            </a:pPr>
            <a:r>
              <a:rPr lang="en-US" sz="2799" b="1" u="sng">
                <a:solidFill>
                  <a:srgbClr val="FF0000"/>
                </a:solidFill>
                <a:latin typeface="Barlow Bold"/>
                <a:ea typeface="Barlow Bold"/>
                <a:cs typeface="Barlow Bold"/>
                <a:sym typeface="Barlow Bold"/>
                <a:hlinkClick r:id="rId3" tooltip="https://secure.smore.com/n/gd60u?fbclid=IwY2xjawHP1a5leHRuA2FlbQIxMQABHShwNFhev7MIAY6KwcNdJoOisYk1pTBVrz1eK6H_0bQcyMriyPZzeQPM6A_aem_r1xNKEGE9sgoNsufDFlPHA"/>
              </a:rPr>
              <a:t>September Connections</a:t>
            </a:r>
            <a:r>
              <a:rPr lang="en-US" sz="2799">
                <a:solidFill>
                  <a:srgbClr val="595959"/>
                </a:solidFill>
                <a:latin typeface="Barlow"/>
                <a:ea typeface="Barlow"/>
                <a:cs typeface="Barlow"/>
                <a:sym typeface="Barlow"/>
              </a:rPr>
              <a:t> message from Dr. Hass to Introduce HELPme</a:t>
            </a:r>
          </a:p>
          <a:p>
            <a:pPr algn="l">
              <a:lnSpc>
                <a:spcPts val="3863"/>
              </a:lnSpc>
            </a:pPr>
            <a:endParaRPr lang="en-US" sz="2799">
              <a:solidFill>
                <a:srgbClr val="595959"/>
              </a:solidFill>
              <a:latin typeface="Barlow"/>
              <a:ea typeface="Barlow"/>
              <a:cs typeface="Barlow"/>
              <a:sym typeface="Barlow"/>
            </a:endParaRPr>
          </a:p>
        </p:txBody>
      </p:sp>
      <p:sp>
        <p:nvSpPr>
          <p:cNvPr id="29" name="TextBox 29"/>
          <p:cNvSpPr txBox="1"/>
          <p:nvPr/>
        </p:nvSpPr>
        <p:spPr>
          <a:xfrm>
            <a:off x="9055224" y="375262"/>
            <a:ext cx="7447350" cy="9746742"/>
          </a:xfrm>
          <a:prstGeom prst="rect">
            <a:avLst/>
          </a:prstGeom>
        </p:spPr>
        <p:txBody>
          <a:bodyPr lIns="0" tIns="0" rIns="0" bIns="0" rtlCol="0" anchor="t">
            <a:spAutoFit/>
          </a:bodyPr>
          <a:lstStyle/>
          <a:p>
            <a:pPr marL="604519" lvl="1" indent="-302260" algn="l">
              <a:lnSpc>
                <a:spcPts val="3863"/>
              </a:lnSpc>
              <a:buFont typeface="Arial"/>
              <a:buChar char="•"/>
            </a:pPr>
            <a:r>
              <a:rPr lang="en-US" sz="2799" b="1" u="sng">
                <a:solidFill>
                  <a:srgbClr val="FF0000"/>
                </a:solidFill>
                <a:latin typeface="Barlow Bold"/>
                <a:ea typeface="Barlow Bold"/>
                <a:cs typeface="Barlow Bold"/>
                <a:sym typeface="Barlow Bold"/>
                <a:hlinkClick r:id="rId4" tooltip="https://youtu.be/9ROTBVDJE28?feature=shared"/>
              </a:rPr>
              <a:t>School Community Sessions </a:t>
            </a:r>
            <a:r>
              <a:rPr lang="en-US" sz="2799">
                <a:solidFill>
                  <a:srgbClr val="595959"/>
                </a:solidFill>
                <a:latin typeface="Barlow"/>
                <a:ea typeface="Barlow"/>
                <a:cs typeface="Barlow"/>
                <a:sym typeface="Barlow"/>
              </a:rPr>
              <a:t> (9/25/24) Presented with the Office of Community Engagement during the September Back to </a:t>
            </a:r>
            <a:r>
              <a:rPr lang="en-US" sz="2799" u="sng">
                <a:solidFill>
                  <a:srgbClr val="595959"/>
                </a:solidFill>
                <a:latin typeface="Barlow"/>
                <a:ea typeface="Barlow"/>
                <a:cs typeface="Barlow"/>
                <a:sym typeface="Barlow"/>
                <a:hlinkClick r:id="rId4" tooltip="https://youtu.be/9ROTBVDJE28?feature=shared"/>
              </a:rPr>
              <a:t>School Community Sessions </a:t>
            </a:r>
            <a:r>
              <a:rPr lang="en-US" sz="2799">
                <a:solidFill>
                  <a:srgbClr val="595959"/>
                </a:solidFill>
                <a:latin typeface="Barlow"/>
                <a:ea typeface="Barlow"/>
                <a:cs typeface="Barlow"/>
                <a:sym typeface="Barlow"/>
              </a:rPr>
              <a:t> (9/25/24) </a:t>
            </a:r>
          </a:p>
          <a:p>
            <a:pPr marL="604519" lvl="1" indent="-302260" algn="l">
              <a:lnSpc>
                <a:spcPts val="3863"/>
              </a:lnSpc>
              <a:buFont typeface="Arial"/>
              <a:buChar char="•"/>
            </a:pPr>
            <a:r>
              <a:rPr lang="en-US" sz="2799" b="1">
                <a:solidFill>
                  <a:srgbClr val="FF0000"/>
                </a:solidFill>
                <a:latin typeface="Barlow Bold"/>
                <a:ea typeface="Barlow Bold"/>
                <a:cs typeface="Barlow Bold"/>
                <a:sym typeface="Barlow Bold"/>
              </a:rPr>
              <a:t>Engage ACPS Podcast</a:t>
            </a:r>
          </a:p>
          <a:p>
            <a:pPr marL="1036323" lvl="2" indent="-345441" algn="l">
              <a:lnSpc>
                <a:spcPts val="3312"/>
              </a:lnSpc>
              <a:buFont typeface="Arial"/>
              <a:buChar char="⚬"/>
            </a:pPr>
            <a:r>
              <a:rPr lang="en-US" sz="2400" b="1" u="sng">
                <a:solidFill>
                  <a:srgbClr val="595959"/>
                </a:solidFill>
                <a:latin typeface="Barlow Bold"/>
                <a:ea typeface="Barlow Bold"/>
                <a:cs typeface="Barlow Bold"/>
                <a:sym typeface="Barlow Bold"/>
                <a:hlinkClick r:id="rId5" tooltip="https://open.spotify.com/episode/5zRwRN5mbxNIb0ipW14Ik5?si=oka-jwLsTx2RTt4u0UqX9w"/>
              </a:rPr>
              <a:t>Student Mental Health Matters! HELPme, ACPS Resources</a:t>
            </a:r>
            <a:r>
              <a:rPr lang="en-US" sz="2400">
                <a:solidFill>
                  <a:srgbClr val="595959"/>
                </a:solidFill>
                <a:latin typeface="Barlow"/>
                <a:ea typeface="Barlow"/>
                <a:cs typeface="Barlow"/>
                <a:sym typeface="Barlow"/>
              </a:rPr>
              <a:t> (12/10/24)</a:t>
            </a:r>
          </a:p>
          <a:p>
            <a:pPr marL="1036323" lvl="2" indent="-345441" algn="l">
              <a:lnSpc>
                <a:spcPts val="3312"/>
              </a:lnSpc>
              <a:buFont typeface="Arial"/>
              <a:buChar char="⚬"/>
            </a:pPr>
            <a:r>
              <a:rPr lang="en-US" sz="2400" b="1" u="sng">
                <a:solidFill>
                  <a:srgbClr val="595959"/>
                </a:solidFill>
                <a:latin typeface="Barlow Bold"/>
                <a:ea typeface="Barlow Bold"/>
                <a:cs typeface="Barlow Bold"/>
                <a:sym typeface="Barlow Bold"/>
                <a:hlinkClick r:id="rId6" tooltip="https://open.spotify.com/episode/64zCGAOx1NXlmK4efPhkvU?si=GOqg7pWQTNy9F4tlNsOkbQ"/>
              </a:rPr>
              <a:t>School Safety &amp; Security</a:t>
            </a:r>
            <a:r>
              <a:rPr lang="en-US" sz="2400" b="1">
                <a:solidFill>
                  <a:srgbClr val="595959"/>
                </a:solidFill>
                <a:latin typeface="Barlow Bold"/>
                <a:ea typeface="Barlow Bold"/>
                <a:cs typeface="Barlow Bold"/>
                <a:sym typeface="Barlow Bold"/>
              </a:rPr>
              <a:t> </a:t>
            </a:r>
            <a:r>
              <a:rPr lang="en-US" sz="2400">
                <a:solidFill>
                  <a:srgbClr val="595959"/>
                </a:solidFill>
                <a:latin typeface="Barlow"/>
                <a:ea typeface="Barlow"/>
                <a:cs typeface="Barlow"/>
                <a:sym typeface="Barlow"/>
              </a:rPr>
              <a:t>(9/11/24)</a:t>
            </a:r>
          </a:p>
          <a:p>
            <a:pPr marL="1036323" lvl="2" indent="-345441" algn="l">
              <a:lnSpc>
                <a:spcPts val="3312"/>
              </a:lnSpc>
              <a:buFont typeface="Arial"/>
              <a:buChar char="⚬"/>
            </a:pPr>
            <a:r>
              <a:rPr lang="en-US" sz="2400" b="1" u="sng">
                <a:solidFill>
                  <a:srgbClr val="595959"/>
                </a:solidFill>
                <a:latin typeface="Barlow Bold"/>
                <a:ea typeface="Barlow Bold"/>
                <a:cs typeface="Barlow Bold"/>
                <a:sym typeface="Barlow Bold"/>
                <a:hlinkClick r:id="rId7" tooltip="https://open.spotify.com/episode/5UUKitqDt3dCp3mfqNR67r?si=NHhjy0yNQ5eVKL_89rOoqw"/>
              </a:rPr>
              <a:t>Student Mental Health (Part 1) “HELPme” Student &amp; Family Resources</a:t>
            </a:r>
            <a:r>
              <a:rPr lang="en-US" sz="2400" b="1">
                <a:solidFill>
                  <a:srgbClr val="595959"/>
                </a:solidFill>
                <a:latin typeface="Barlow Bold"/>
                <a:ea typeface="Barlow Bold"/>
                <a:cs typeface="Barlow Bold"/>
                <a:sym typeface="Barlow Bold"/>
              </a:rPr>
              <a:t> </a:t>
            </a:r>
            <a:r>
              <a:rPr lang="en-US" sz="2400">
                <a:solidFill>
                  <a:srgbClr val="595959"/>
                </a:solidFill>
                <a:latin typeface="Barlow"/>
                <a:ea typeface="Barlow"/>
                <a:cs typeface="Barlow"/>
                <a:sym typeface="Barlow"/>
              </a:rPr>
              <a:t>(8/26/24) </a:t>
            </a:r>
          </a:p>
          <a:p>
            <a:pPr marL="604519" lvl="1" indent="-302260" algn="l">
              <a:lnSpc>
                <a:spcPts val="3863"/>
              </a:lnSpc>
              <a:buFont typeface="Arial"/>
              <a:buChar char="•"/>
            </a:pPr>
            <a:r>
              <a:rPr lang="en-US" sz="2799" b="1">
                <a:solidFill>
                  <a:srgbClr val="FF0000"/>
                </a:solidFill>
                <a:latin typeface="Roboto Bold"/>
                <a:ea typeface="Roboto Bold"/>
                <a:cs typeface="Roboto Bold"/>
                <a:sym typeface="Roboto Bold"/>
              </a:rPr>
              <a:t>Community Messaging </a:t>
            </a:r>
          </a:p>
          <a:p>
            <a:pPr marL="1036323" lvl="2" indent="-345441" algn="l">
              <a:lnSpc>
                <a:spcPts val="3312"/>
              </a:lnSpc>
              <a:buFont typeface="Arial"/>
              <a:buChar char="⚬"/>
            </a:pPr>
            <a:r>
              <a:rPr lang="en-US" sz="2400" b="1" u="sng">
                <a:solidFill>
                  <a:srgbClr val="595959"/>
                </a:solidFill>
                <a:latin typeface="Roboto Bold"/>
                <a:ea typeface="Roboto Bold"/>
                <a:cs typeface="Roboto Bold"/>
                <a:sym typeface="Roboto Bold"/>
                <a:hlinkClick r:id="rId8" tooltip="https://www.k12albemarle.org/our-departments/communications/message-board/~board/community-messages/post/enhancing-safety-and-support-introducing-helpme-and-lightspeed-alert"/>
              </a:rPr>
              <a:t>Enhancing School Safety &amp; Support</a:t>
            </a:r>
            <a:r>
              <a:rPr lang="en-US" sz="2400">
                <a:solidFill>
                  <a:srgbClr val="595959"/>
                </a:solidFill>
                <a:latin typeface="Roboto"/>
                <a:ea typeface="Roboto"/>
                <a:cs typeface="Roboto"/>
                <a:sym typeface="Roboto"/>
              </a:rPr>
              <a:t>: Introducing HELPme and Lightspeed Alert (8/19/24)</a:t>
            </a:r>
          </a:p>
          <a:p>
            <a:pPr marL="1036323" lvl="2" indent="-345441" algn="l">
              <a:lnSpc>
                <a:spcPts val="3312"/>
              </a:lnSpc>
              <a:buFont typeface="Arial"/>
              <a:buChar char="⚬"/>
            </a:pPr>
            <a:r>
              <a:rPr lang="en-US" sz="2400" b="1" u="sng">
                <a:solidFill>
                  <a:srgbClr val="595959"/>
                </a:solidFill>
                <a:latin typeface="Roboto Bold"/>
                <a:ea typeface="Roboto Bold"/>
                <a:cs typeface="Roboto Bold"/>
                <a:sym typeface="Roboto Bold"/>
                <a:hlinkClick r:id="rId9" tooltip="https://www.k12albemarle.org/our-departments/communications/message-board/~board/community-messages/post/acps-supports-how-we-work-to-keep-your-students-safe"/>
              </a:rPr>
              <a:t>ACPS Supports: How We Work to Keep Your Students Safe</a:t>
            </a:r>
            <a:r>
              <a:rPr lang="en-US" sz="2400">
                <a:solidFill>
                  <a:srgbClr val="595959"/>
                </a:solidFill>
                <a:latin typeface="Roboto"/>
                <a:ea typeface="Roboto"/>
                <a:cs typeface="Roboto"/>
                <a:sym typeface="Roboto"/>
              </a:rPr>
              <a:t> (9/5/24)</a:t>
            </a:r>
          </a:p>
          <a:p>
            <a:pPr marL="1036323" lvl="2" indent="-345441" algn="l">
              <a:lnSpc>
                <a:spcPts val="3312"/>
              </a:lnSpc>
              <a:buFont typeface="Arial"/>
              <a:buChar char="⚬"/>
            </a:pPr>
            <a:r>
              <a:rPr lang="en-US" sz="2400" b="1" u="sng">
                <a:solidFill>
                  <a:srgbClr val="595959"/>
                </a:solidFill>
                <a:latin typeface="Roboto Bold"/>
                <a:ea typeface="Roboto Bold"/>
                <a:cs typeface="Roboto Bold"/>
                <a:sym typeface="Roboto Bold"/>
                <a:hlinkClick r:id="rId10" tooltip="https://www.k12albemarle.org/our-departments/communications/message-board/~board/community-messages/post/important-safety-message-091224"/>
              </a:rPr>
              <a:t>ACPS Supports: Important Safety Message</a:t>
            </a:r>
            <a:r>
              <a:rPr lang="en-US" sz="2400">
                <a:solidFill>
                  <a:srgbClr val="595959"/>
                </a:solidFill>
                <a:latin typeface="Roboto"/>
                <a:ea typeface="Roboto"/>
                <a:cs typeface="Roboto"/>
                <a:sym typeface="Roboto"/>
              </a:rPr>
              <a:t> (9/12/24)</a:t>
            </a:r>
          </a:p>
          <a:p>
            <a:pPr marL="1036323" lvl="2" indent="-345441" algn="l">
              <a:lnSpc>
                <a:spcPts val="3312"/>
              </a:lnSpc>
              <a:buFont typeface="Arial"/>
              <a:buChar char="⚬"/>
            </a:pPr>
            <a:r>
              <a:rPr lang="en-US" sz="2400" b="1" u="sng">
                <a:solidFill>
                  <a:srgbClr val="595959"/>
                </a:solidFill>
                <a:latin typeface="Roboto Bold"/>
                <a:ea typeface="Roboto Bold"/>
                <a:cs typeface="Roboto Bold"/>
                <a:sym typeface="Roboto Bold"/>
                <a:hlinkClick r:id="rId11" tooltip="https://www.k12albemarle.org/our-departments/communications/message-board/~board/community-messages/post/join-our-back-to-school-info-session-on-september-25"/>
              </a:rPr>
              <a:t>Join Our Back-to-School Info Session on September 25</a:t>
            </a:r>
            <a:r>
              <a:rPr lang="en-US" sz="2400">
                <a:solidFill>
                  <a:srgbClr val="595959"/>
                </a:solidFill>
                <a:latin typeface="Roboto"/>
                <a:ea typeface="Roboto"/>
                <a:cs typeface="Roboto"/>
                <a:sym typeface="Roboto"/>
              </a:rPr>
              <a:t> (9/17/25)</a:t>
            </a:r>
          </a:p>
          <a:p>
            <a:pPr marL="604519" lvl="1" indent="-302260" algn="l">
              <a:lnSpc>
                <a:spcPts val="3863"/>
              </a:lnSpc>
              <a:buFont typeface="Arial"/>
              <a:buChar char="•"/>
            </a:pPr>
            <a:r>
              <a:rPr lang="en-US" sz="2799" b="1">
                <a:solidFill>
                  <a:srgbClr val="FF0000"/>
                </a:solidFill>
                <a:latin typeface="Roboto Bold"/>
                <a:ea typeface="Roboto Bold"/>
                <a:cs typeface="Roboto Bold"/>
                <a:sym typeface="Roboto Bold"/>
              </a:rPr>
              <a:t>Social Media Post</a:t>
            </a:r>
            <a:r>
              <a:rPr lang="en-US" sz="2799" b="1">
                <a:solidFill>
                  <a:srgbClr val="595959"/>
                </a:solidFill>
                <a:latin typeface="Roboto Bold"/>
                <a:ea typeface="Roboto Bold"/>
                <a:cs typeface="Roboto Bold"/>
                <a:sym typeface="Roboto Bold"/>
              </a:rPr>
              <a:t> </a:t>
            </a:r>
            <a:r>
              <a:rPr lang="en-US" sz="2799">
                <a:solidFill>
                  <a:srgbClr val="595959"/>
                </a:solidFill>
                <a:latin typeface="Roboto"/>
                <a:ea typeface="Roboto"/>
                <a:cs typeface="Roboto"/>
                <a:sym typeface="Roboto"/>
              </a:rPr>
              <a:t>on 8/25, 9/13, and 12/6</a:t>
            </a:r>
          </a:p>
          <a:p>
            <a:pPr marL="604519" lvl="1" indent="-302260" algn="l">
              <a:lnSpc>
                <a:spcPts val="3863"/>
              </a:lnSpc>
              <a:buFont typeface="Arial"/>
              <a:buChar char="•"/>
            </a:pPr>
            <a:r>
              <a:rPr lang="en-US" sz="2799" b="1">
                <a:solidFill>
                  <a:srgbClr val="FF0000"/>
                </a:solidFill>
                <a:latin typeface="Roboto Bold"/>
                <a:ea typeface="Roboto Bold"/>
                <a:cs typeface="Roboto Bold"/>
                <a:sym typeface="Roboto Bold"/>
              </a:rPr>
              <a:t>Presented to Student Senate</a:t>
            </a:r>
            <a:r>
              <a:rPr lang="en-US" sz="2799">
                <a:solidFill>
                  <a:srgbClr val="595959"/>
                </a:solidFill>
                <a:latin typeface="Roboto"/>
                <a:ea typeface="Roboto"/>
                <a:cs typeface="Roboto"/>
                <a:sym typeface="Roboto"/>
              </a:rPr>
              <a:t> on 10/18/24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64950"/>
            <a:ext cx="592200" cy="9957050"/>
            <a:chOff x="0" y="0"/>
            <a:chExt cx="789600" cy="13276067"/>
          </a:xfrm>
        </p:grpSpPr>
        <p:grpSp>
          <p:nvGrpSpPr>
            <p:cNvPr id="3" name="Group 3"/>
            <p:cNvGrpSpPr/>
            <p:nvPr/>
          </p:nvGrpSpPr>
          <p:grpSpPr>
            <a:xfrm>
              <a:off x="0" y="12419267"/>
              <a:ext cx="789600" cy="856800"/>
              <a:chOff x="0" y="0"/>
              <a:chExt cx="789600" cy="856800"/>
            </a:xfrm>
          </p:grpSpPr>
          <p:sp>
            <p:nvSpPr>
              <p:cNvPr id="4" name="Freeform 4"/>
              <p:cNvSpPr/>
              <p:nvPr/>
            </p:nvSpPr>
            <p:spPr>
              <a:xfrm>
                <a:off x="0" y="0"/>
                <a:ext cx="789559" cy="856742"/>
              </a:xfrm>
              <a:custGeom>
                <a:avLst/>
                <a:gdLst/>
                <a:ahLst/>
                <a:cxnLst/>
                <a:rect l="l" t="t" r="r" b="b"/>
                <a:pathLst>
                  <a:path w="789559" h="856742">
                    <a:moveTo>
                      <a:pt x="0" y="0"/>
                    </a:moveTo>
                    <a:lnTo>
                      <a:pt x="789559" y="0"/>
                    </a:lnTo>
                    <a:lnTo>
                      <a:pt x="789559" y="856742"/>
                    </a:lnTo>
                    <a:lnTo>
                      <a:pt x="0" y="856742"/>
                    </a:lnTo>
                    <a:close/>
                  </a:path>
                </a:pathLst>
              </a:custGeom>
              <a:solidFill>
                <a:srgbClr val="023E8A"/>
              </a:solidFill>
            </p:spPr>
            <p:txBody>
              <a:bodyPr/>
              <a:lstStyle/>
              <a:p>
                <a:endParaRPr lang="en-US"/>
              </a:p>
            </p:txBody>
          </p:sp>
        </p:grpSp>
        <p:grpSp>
          <p:nvGrpSpPr>
            <p:cNvPr id="5" name="Group 5"/>
            <p:cNvGrpSpPr/>
            <p:nvPr/>
          </p:nvGrpSpPr>
          <p:grpSpPr>
            <a:xfrm>
              <a:off x="0" y="11290243"/>
              <a:ext cx="789600" cy="856800"/>
              <a:chOff x="0" y="0"/>
              <a:chExt cx="789600" cy="856800"/>
            </a:xfrm>
          </p:grpSpPr>
          <p:sp>
            <p:nvSpPr>
              <p:cNvPr id="6" name="Freeform 6"/>
              <p:cNvSpPr/>
              <p:nvPr/>
            </p:nvSpPr>
            <p:spPr>
              <a:xfrm>
                <a:off x="0" y="0"/>
                <a:ext cx="789559" cy="856742"/>
              </a:xfrm>
              <a:custGeom>
                <a:avLst/>
                <a:gdLst/>
                <a:ahLst/>
                <a:cxnLst/>
                <a:rect l="l" t="t" r="r" b="b"/>
                <a:pathLst>
                  <a:path w="789559" h="856742">
                    <a:moveTo>
                      <a:pt x="0" y="0"/>
                    </a:moveTo>
                    <a:lnTo>
                      <a:pt x="789559" y="0"/>
                    </a:lnTo>
                    <a:lnTo>
                      <a:pt x="789559" y="856742"/>
                    </a:lnTo>
                    <a:lnTo>
                      <a:pt x="0" y="856742"/>
                    </a:lnTo>
                    <a:close/>
                  </a:path>
                </a:pathLst>
              </a:custGeom>
              <a:solidFill>
                <a:srgbClr val="0077B6"/>
              </a:solidFill>
            </p:spPr>
            <p:txBody>
              <a:bodyPr/>
              <a:lstStyle/>
              <a:p>
                <a:endParaRPr lang="en-US"/>
              </a:p>
            </p:txBody>
          </p:sp>
        </p:grpSp>
        <p:grpSp>
          <p:nvGrpSpPr>
            <p:cNvPr id="7" name="Group 7"/>
            <p:cNvGrpSpPr/>
            <p:nvPr/>
          </p:nvGrpSpPr>
          <p:grpSpPr>
            <a:xfrm>
              <a:off x="0" y="10161219"/>
              <a:ext cx="789600" cy="856800"/>
              <a:chOff x="0" y="0"/>
              <a:chExt cx="789600" cy="856800"/>
            </a:xfrm>
          </p:grpSpPr>
          <p:sp>
            <p:nvSpPr>
              <p:cNvPr id="8" name="Freeform 8"/>
              <p:cNvSpPr/>
              <p:nvPr/>
            </p:nvSpPr>
            <p:spPr>
              <a:xfrm>
                <a:off x="0" y="0"/>
                <a:ext cx="789559" cy="856742"/>
              </a:xfrm>
              <a:custGeom>
                <a:avLst/>
                <a:gdLst/>
                <a:ahLst/>
                <a:cxnLst/>
                <a:rect l="l" t="t" r="r" b="b"/>
                <a:pathLst>
                  <a:path w="789559" h="856742">
                    <a:moveTo>
                      <a:pt x="0" y="0"/>
                    </a:moveTo>
                    <a:lnTo>
                      <a:pt x="789559" y="0"/>
                    </a:lnTo>
                    <a:lnTo>
                      <a:pt x="789559" y="856742"/>
                    </a:lnTo>
                    <a:lnTo>
                      <a:pt x="0" y="856742"/>
                    </a:lnTo>
                    <a:close/>
                  </a:path>
                </a:pathLst>
              </a:custGeom>
              <a:solidFill>
                <a:srgbClr val="0096C7"/>
              </a:solidFill>
            </p:spPr>
            <p:txBody>
              <a:bodyPr/>
              <a:lstStyle/>
              <a:p>
                <a:endParaRPr lang="en-US"/>
              </a:p>
            </p:txBody>
          </p:sp>
        </p:grpSp>
        <p:grpSp>
          <p:nvGrpSpPr>
            <p:cNvPr id="9" name="Group 9"/>
            <p:cNvGrpSpPr/>
            <p:nvPr/>
          </p:nvGrpSpPr>
          <p:grpSpPr>
            <a:xfrm>
              <a:off x="0" y="9032195"/>
              <a:ext cx="789600" cy="856800"/>
              <a:chOff x="0" y="0"/>
              <a:chExt cx="789600" cy="856800"/>
            </a:xfrm>
          </p:grpSpPr>
          <p:sp>
            <p:nvSpPr>
              <p:cNvPr id="10" name="Freeform 10"/>
              <p:cNvSpPr/>
              <p:nvPr/>
            </p:nvSpPr>
            <p:spPr>
              <a:xfrm>
                <a:off x="0" y="0"/>
                <a:ext cx="789559" cy="856742"/>
              </a:xfrm>
              <a:custGeom>
                <a:avLst/>
                <a:gdLst/>
                <a:ahLst/>
                <a:cxnLst/>
                <a:rect l="l" t="t" r="r" b="b"/>
                <a:pathLst>
                  <a:path w="789559" h="856742">
                    <a:moveTo>
                      <a:pt x="0" y="0"/>
                    </a:moveTo>
                    <a:lnTo>
                      <a:pt x="789559" y="0"/>
                    </a:lnTo>
                    <a:lnTo>
                      <a:pt x="789559" y="856742"/>
                    </a:lnTo>
                    <a:lnTo>
                      <a:pt x="0" y="856742"/>
                    </a:lnTo>
                    <a:close/>
                  </a:path>
                </a:pathLst>
              </a:custGeom>
              <a:solidFill>
                <a:srgbClr val="00B4D8"/>
              </a:solidFill>
            </p:spPr>
            <p:txBody>
              <a:bodyPr/>
              <a:lstStyle/>
              <a:p>
                <a:endParaRPr lang="en-US"/>
              </a:p>
            </p:txBody>
          </p:sp>
        </p:grpSp>
        <p:grpSp>
          <p:nvGrpSpPr>
            <p:cNvPr id="11" name="Group 11"/>
            <p:cNvGrpSpPr/>
            <p:nvPr/>
          </p:nvGrpSpPr>
          <p:grpSpPr>
            <a:xfrm>
              <a:off x="0" y="7903171"/>
              <a:ext cx="789600" cy="856800"/>
              <a:chOff x="0" y="0"/>
              <a:chExt cx="789600" cy="856800"/>
            </a:xfrm>
          </p:grpSpPr>
          <p:sp>
            <p:nvSpPr>
              <p:cNvPr id="12" name="Freeform 12"/>
              <p:cNvSpPr/>
              <p:nvPr/>
            </p:nvSpPr>
            <p:spPr>
              <a:xfrm>
                <a:off x="0" y="0"/>
                <a:ext cx="789559" cy="856742"/>
              </a:xfrm>
              <a:custGeom>
                <a:avLst/>
                <a:gdLst/>
                <a:ahLst/>
                <a:cxnLst/>
                <a:rect l="l" t="t" r="r" b="b"/>
                <a:pathLst>
                  <a:path w="789559" h="856742">
                    <a:moveTo>
                      <a:pt x="0" y="0"/>
                    </a:moveTo>
                    <a:lnTo>
                      <a:pt x="789559" y="0"/>
                    </a:lnTo>
                    <a:lnTo>
                      <a:pt x="789559" y="856742"/>
                    </a:lnTo>
                    <a:lnTo>
                      <a:pt x="0" y="856742"/>
                    </a:lnTo>
                    <a:close/>
                  </a:path>
                </a:pathLst>
              </a:custGeom>
              <a:solidFill>
                <a:srgbClr val="023E8A"/>
              </a:solidFill>
            </p:spPr>
            <p:txBody>
              <a:bodyPr/>
              <a:lstStyle/>
              <a:p>
                <a:endParaRPr lang="en-US"/>
              </a:p>
            </p:txBody>
          </p:sp>
        </p:grpSp>
        <p:grpSp>
          <p:nvGrpSpPr>
            <p:cNvPr id="13" name="Group 13"/>
            <p:cNvGrpSpPr/>
            <p:nvPr/>
          </p:nvGrpSpPr>
          <p:grpSpPr>
            <a:xfrm>
              <a:off x="0" y="6774147"/>
              <a:ext cx="789600" cy="856800"/>
              <a:chOff x="0" y="0"/>
              <a:chExt cx="789600" cy="856800"/>
            </a:xfrm>
          </p:grpSpPr>
          <p:sp>
            <p:nvSpPr>
              <p:cNvPr id="14" name="Freeform 14"/>
              <p:cNvSpPr/>
              <p:nvPr/>
            </p:nvSpPr>
            <p:spPr>
              <a:xfrm>
                <a:off x="0" y="0"/>
                <a:ext cx="789559" cy="856742"/>
              </a:xfrm>
              <a:custGeom>
                <a:avLst/>
                <a:gdLst/>
                <a:ahLst/>
                <a:cxnLst/>
                <a:rect l="l" t="t" r="r" b="b"/>
                <a:pathLst>
                  <a:path w="789559" h="856742">
                    <a:moveTo>
                      <a:pt x="0" y="0"/>
                    </a:moveTo>
                    <a:lnTo>
                      <a:pt x="789559" y="0"/>
                    </a:lnTo>
                    <a:lnTo>
                      <a:pt x="789559" y="856742"/>
                    </a:lnTo>
                    <a:lnTo>
                      <a:pt x="0" y="856742"/>
                    </a:lnTo>
                    <a:close/>
                  </a:path>
                </a:pathLst>
              </a:custGeom>
              <a:solidFill>
                <a:srgbClr val="0077B6"/>
              </a:solidFill>
            </p:spPr>
            <p:txBody>
              <a:bodyPr/>
              <a:lstStyle/>
              <a:p>
                <a:endParaRPr lang="en-US"/>
              </a:p>
            </p:txBody>
          </p:sp>
        </p:grpSp>
        <p:grpSp>
          <p:nvGrpSpPr>
            <p:cNvPr id="15" name="Group 15"/>
            <p:cNvGrpSpPr/>
            <p:nvPr/>
          </p:nvGrpSpPr>
          <p:grpSpPr>
            <a:xfrm>
              <a:off x="0" y="5645120"/>
              <a:ext cx="789600" cy="856800"/>
              <a:chOff x="0" y="0"/>
              <a:chExt cx="789600" cy="856800"/>
            </a:xfrm>
          </p:grpSpPr>
          <p:sp>
            <p:nvSpPr>
              <p:cNvPr id="16" name="Freeform 16"/>
              <p:cNvSpPr/>
              <p:nvPr/>
            </p:nvSpPr>
            <p:spPr>
              <a:xfrm>
                <a:off x="0" y="0"/>
                <a:ext cx="789559" cy="856742"/>
              </a:xfrm>
              <a:custGeom>
                <a:avLst/>
                <a:gdLst/>
                <a:ahLst/>
                <a:cxnLst/>
                <a:rect l="l" t="t" r="r" b="b"/>
                <a:pathLst>
                  <a:path w="789559" h="856742">
                    <a:moveTo>
                      <a:pt x="0" y="0"/>
                    </a:moveTo>
                    <a:lnTo>
                      <a:pt x="789559" y="0"/>
                    </a:lnTo>
                    <a:lnTo>
                      <a:pt x="789559" y="856742"/>
                    </a:lnTo>
                    <a:lnTo>
                      <a:pt x="0" y="856742"/>
                    </a:lnTo>
                    <a:close/>
                  </a:path>
                </a:pathLst>
              </a:custGeom>
              <a:solidFill>
                <a:srgbClr val="0096C7"/>
              </a:solidFill>
            </p:spPr>
            <p:txBody>
              <a:bodyPr/>
              <a:lstStyle/>
              <a:p>
                <a:endParaRPr lang="en-US"/>
              </a:p>
            </p:txBody>
          </p:sp>
        </p:grpSp>
        <p:grpSp>
          <p:nvGrpSpPr>
            <p:cNvPr id="17" name="Group 17"/>
            <p:cNvGrpSpPr/>
            <p:nvPr/>
          </p:nvGrpSpPr>
          <p:grpSpPr>
            <a:xfrm>
              <a:off x="0" y="4516096"/>
              <a:ext cx="789600" cy="856800"/>
              <a:chOff x="0" y="0"/>
              <a:chExt cx="789600" cy="856800"/>
            </a:xfrm>
          </p:grpSpPr>
          <p:sp>
            <p:nvSpPr>
              <p:cNvPr id="18" name="Freeform 18"/>
              <p:cNvSpPr/>
              <p:nvPr/>
            </p:nvSpPr>
            <p:spPr>
              <a:xfrm>
                <a:off x="0" y="0"/>
                <a:ext cx="789559" cy="856742"/>
              </a:xfrm>
              <a:custGeom>
                <a:avLst/>
                <a:gdLst/>
                <a:ahLst/>
                <a:cxnLst/>
                <a:rect l="l" t="t" r="r" b="b"/>
                <a:pathLst>
                  <a:path w="789559" h="856742">
                    <a:moveTo>
                      <a:pt x="0" y="0"/>
                    </a:moveTo>
                    <a:lnTo>
                      <a:pt x="789559" y="0"/>
                    </a:lnTo>
                    <a:lnTo>
                      <a:pt x="789559" y="856742"/>
                    </a:lnTo>
                    <a:lnTo>
                      <a:pt x="0" y="856742"/>
                    </a:lnTo>
                    <a:close/>
                  </a:path>
                </a:pathLst>
              </a:custGeom>
              <a:solidFill>
                <a:srgbClr val="00B4D8"/>
              </a:solidFill>
            </p:spPr>
            <p:txBody>
              <a:bodyPr/>
              <a:lstStyle/>
              <a:p>
                <a:endParaRPr lang="en-US"/>
              </a:p>
            </p:txBody>
          </p:sp>
        </p:grpSp>
        <p:grpSp>
          <p:nvGrpSpPr>
            <p:cNvPr id="19" name="Group 19"/>
            <p:cNvGrpSpPr/>
            <p:nvPr/>
          </p:nvGrpSpPr>
          <p:grpSpPr>
            <a:xfrm>
              <a:off x="0" y="3387072"/>
              <a:ext cx="789600" cy="856800"/>
              <a:chOff x="0" y="0"/>
              <a:chExt cx="789600" cy="856800"/>
            </a:xfrm>
          </p:grpSpPr>
          <p:sp>
            <p:nvSpPr>
              <p:cNvPr id="20" name="Freeform 20"/>
              <p:cNvSpPr/>
              <p:nvPr/>
            </p:nvSpPr>
            <p:spPr>
              <a:xfrm>
                <a:off x="0" y="0"/>
                <a:ext cx="789559" cy="856742"/>
              </a:xfrm>
              <a:custGeom>
                <a:avLst/>
                <a:gdLst/>
                <a:ahLst/>
                <a:cxnLst/>
                <a:rect l="l" t="t" r="r" b="b"/>
                <a:pathLst>
                  <a:path w="789559" h="856742">
                    <a:moveTo>
                      <a:pt x="0" y="0"/>
                    </a:moveTo>
                    <a:lnTo>
                      <a:pt x="789559" y="0"/>
                    </a:lnTo>
                    <a:lnTo>
                      <a:pt x="789559" y="856742"/>
                    </a:lnTo>
                    <a:lnTo>
                      <a:pt x="0" y="856742"/>
                    </a:lnTo>
                    <a:close/>
                  </a:path>
                </a:pathLst>
              </a:custGeom>
              <a:solidFill>
                <a:srgbClr val="023E8A"/>
              </a:solidFill>
            </p:spPr>
            <p:txBody>
              <a:bodyPr/>
              <a:lstStyle/>
              <a:p>
                <a:endParaRPr lang="en-US"/>
              </a:p>
            </p:txBody>
          </p:sp>
        </p:grpSp>
        <p:grpSp>
          <p:nvGrpSpPr>
            <p:cNvPr id="21" name="Group 21"/>
            <p:cNvGrpSpPr/>
            <p:nvPr/>
          </p:nvGrpSpPr>
          <p:grpSpPr>
            <a:xfrm>
              <a:off x="0" y="2258048"/>
              <a:ext cx="789600" cy="856800"/>
              <a:chOff x="0" y="0"/>
              <a:chExt cx="789600" cy="856800"/>
            </a:xfrm>
          </p:grpSpPr>
          <p:sp>
            <p:nvSpPr>
              <p:cNvPr id="22" name="Freeform 22"/>
              <p:cNvSpPr/>
              <p:nvPr/>
            </p:nvSpPr>
            <p:spPr>
              <a:xfrm>
                <a:off x="0" y="0"/>
                <a:ext cx="789559" cy="856742"/>
              </a:xfrm>
              <a:custGeom>
                <a:avLst/>
                <a:gdLst/>
                <a:ahLst/>
                <a:cxnLst/>
                <a:rect l="l" t="t" r="r" b="b"/>
                <a:pathLst>
                  <a:path w="789559" h="856742">
                    <a:moveTo>
                      <a:pt x="0" y="0"/>
                    </a:moveTo>
                    <a:lnTo>
                      <a:pt x="789559" y="0"/>
                    </a:lnTo>
                    <a:lnTo>
                      <a:pt x="789559" y="856742"/>
                    </a:lnTo>
                    <a:lnTo>
                      <a:pt x="0" y="856742"/>
                    </a:lnTo>
                    <a:close/>
                  </a:path>
                </a:pathLst>
              </a:custGeom>
              <a:solidFill>
                <a:srgbClr val="0077B6"/>
              </a:solidFill>
            </p:spPr>
            <p:txBody>
              <a:bodyPr/>
              <a:lstStyle/>
              <a:p>
                <a:endParaRPr lang="en-US"/>
              </a:p>
            </p:txBody>
          </p:sp>
        </p:grpSp>
        <p:grpSp>
          <p:nvGrpSpPr>
            <p:cNvPr id="23" name="Group 23"/>
            <p:cNvGrpSpPr/>
            <p:nvPr/>
          </p:nvGrpSpPr>
          <p:grpSpPr>
            <a:xfrm>
              <a:off x="0" y="1129024"/>
              <a:ext cx="789600" cy="856800"/>
              <a:chOff x="0" y="0"/>
              <a:chExt cx="789600" cy="856800"/>
            </a:xfrm>
          </p:grpSpPr>
          <p:sp>
            <p:nvSpPr>
              <p:cNvPr id="24" name="Freeform 24"/>
              <p:cNvSpPr/>
              <p:nvPr/>
            </p:nvSpPr>
            <p:spPr>
              <a:xfrm>
                <a:off x="0" y="0"/>
                <a:ext cx="789559" cy="856742"/>
              </a:xfrm>
              <a:custGeom>
                <a:avLst/>
                <a:gdLst/>
                <a:ahLst/>
                <a:cxnLst/>
                <a:rect l="l" t="t" r="r" b="b"/>
                <a:pathLst>
                  <a:path w="789559" h="856742">
                    <a:moveTo>
                      <a:pt x="0" y="0"/>
                    </a:moveTo>
                    <a:lnTo>
                      <a:pt x="789559" y="0"/>
                    </a:lnTo>
                    <a:lnTo>
                      <a:pt x="789559" y="856742"/>
                    </a:lnTo>
                    <a:lnTo>
                      <a:pt x="0" y="856742"/>
                    </a:lnTo>
                    <a:close/>
                  </a:path>
                </a:pathLst>
              </a:custGeom>
              <a:solidFill>
                <a:srgbClr val="0096C7"/>
              </a:solidFill>
            </p:spPr>
            <p:txBody>
              <a:bodyPr/>
              <a:lstStyle/>
              <a:p>
                <a:endParaRPr lang="en-US"/>
              </a:p>
            </p:txBody>
          </p:sp>
        </p:grpSp>
        <p:grpSp>
          <p:nvGrpSpPr>
            <p:cNvPr id="25" name="Group 25"/>
            <p:cNvGrpSpPr/>
            <p:nvPr/>
          </p:nvGrpSpPr>
          <p:grpSpPr>
            <a:xfrm>
              <a:off x="0" y="0"/>
              <a:ext cx="789600" cy="856800"/>
              <a:chOff x="0" y="0"/>
              <a:chExt cx="789600" cy="856800"/>
            </a:xfrm>
          </p:grpSpPr>
          <p:sp>
            <p:nvSpPr>
              <p:cNvPr id="26" name="Freeform 26"/>
              <p:cNvSpPr/>
              <p:nvPr/>
            </p:nvSpPr>
            <p:spPr>
              <a:xfrm>
                <a:off x="0" y="0"/>
                <a:ext cx="789559" cy="856742"/>
              </a:xfrm>
              <a:custGeom>
                <a:avLst/>
                <a:gdLst/>
                <a:ahLst/>
                <a:cxnLst/>
                <a:rect l="l" t="t" r="r" b="b"/>
                <a:pathLst>
                  <a:path w="789559" h="856742">
                    <a:moveTo>
                      <a:pt x="0" y="0"/>
                    </a:moveTo>
                    <a:lnTo>
                      <a:pt x="789559" y="0"/>
                    </a:lnTo>
                    <a:lnTo>
                      <a:pt x="789559" y="856742"/>
                    </a:lnTo>
                    <a:lnTo>
                      <a:pt x="0" y="856742"/>
                    </a:lnTo>
                    <a:close/>
                  </a:path>
                </a:pathLst>
              </a:custGeom>
              <a:solidFill>
                <a:srgbClr val="00B4D8"/>
              </a:solidFill>
            </p:spPr>
            <p:txBody>
              <a:bodyPr/>
              <a:lstStyle/>
              <a:p>
                <a:endParaRPr lang="en-US"/>
              </a:p>
            </p:txBody>
          </p:sp>
        </p:grpSp>
      </p:grpSp>
      <p:grpSp>
        <p:nvGrpSpPr>
          <p:cNvPr id="27" name="Group 27"/>
          <p:cNvGrpSpPr/>
          <p:nvPr/>
        </p:nvGrpSpPr>
        <p:grpSpPr>
          <a:xfrm>
            <a:off x="872163" y="1701981"/>
            <a:ext cx="17053598" cy="8420019"/>
            <a:chOff x="0" y="0"/>
            <a:chExt cx="4491483" cy="2217618"/>
          </a:xfrm>
        </p:grpSpPr>
        <p:sp>
          <p:nvSpPr>
            <p:cNvPr id="28" name="Freeform 28"/>
            <p:cNvSpPr/>
            <p:nvPr/>
          </p:nvSpPr>
          <p:spPr>
            <a:xfrm>
              <a:off x="0" y="0"/>
              <a:ext cx="4491483" cy="2217618"/>
            </a:xfrm>
            <a:custGeom>
              <a:avLst/>
              <a:gdLst/>
              <a:ahLst/>
              <a:cxnLst/>
              <a:rect l="l" t="t" r="r" b="b"/>
              <a:pathLst>
                <a:path w="4491483" h="2217618">
                  <a:moveTo>
                    <a:pt x="45398" y="0"/>
                  </a:moveTo>
                  <a:lnTo>
                    <a:pt x="4446085" y="0"/>
                  </a:lnTo>
                  <a:cubicBezTo>
                    <a:pt x="4458126" y="0"/>
                    <a:pt x="4469673" y="4783"/>
                    <a:pt x="4478186" y="13297"/>
                  </a:cubicBezTo>
                  <a:cubicBezTo>
                    <a:pt x="4486700" y="21810"/>
                    <a:pt x="4491483" y="33357"/>
                    <a:pt x="4491483" y="45398"/>
                  </a:cubicBezTo>
                  <a:lnTo>
                    <a:pt x="4491483" y="2172221"/>
                  </a:lnTo>
                  <a:cubicBezTo>
                    <a:pt x="4491483" y="2197293"/>
                    <a:pt x="4471158" y="2217618"/>
                    <a:pt x="4446085" y="2217618"/>
                  </a:cubicBezTo>
                  <a:lnTo>
                    <a:pt x="45398" y="2217618"/>
                  </a:lnTo>
                  <a:cubicBezTo>
                    <a:pt x="20325" y="2217618"/>
                    <a:pt x="0" y="2197293"/>
                    <a:pt x="0" y="2172221"/>
                  </a:cubicBezTo>
                  <a:lnTo>
                    <a:pt x="0" y="45398"/>
                  </a:lnTo>
                  <a:cubicBezTo>
                    <a:pt x="0" y="20325"/>
                    <a:pt x="20325" y="0"/>
                    <a:pt x="45398" y="0"/>
                  </a:cubicBezTo>
                  <a:close/>
                </a:path>
              </a:pathLst>
            </a:custGeom>
            <a:solidFill>
              <a:srgbClr val="0077B6"/>
            </a:solidFill>
          </p:spPr>
          <p:txBody>
            <a:bodyPr/>
            <a:lstStyle/>
            <a:p>
              <a:endParaRPr lang="en-US"/>
            </a:p>
          </p:txBody>
        </p:sp>
        <p:sp>
          <p:nvSpPr>
            <p:cNvPr id="29" name="TextBox 29"/>
            <p:cNvSpPr txBox="1"/>
            <p:nvPr/>
          </p:nvSpPr>
          <p:spPr>
            <a:xfrm>
              <a:off x="0" y="-47625"/>
              <a:ext cx="4491483" cy="2265243"/>
            </a:xfrm>
            <a:prstGeom prst="rect">
              <a:avLst/>
            </a:prstGeom>
          </p:spPr>
          <p:txBody>
            <a:bodyPr lIns="50800" tIns="50800" rIns="50800" bIns="50800" rtlCol="0" anchor="ctr"/>
            <a:lstStyle/>
            <a:p>
              <a:pPr algn="ctr">
                <a:lnSpc>
                  <a:spcPts val="3020"/>
                </a:lnSpc>
              </a:pPr>
              <a:endParaRPr/>
            </a:p>
          </p:txBody>
        </p:sp>
      </p:grpSp>
      <p:sp>
        <p:nvSpPr>
          <p:cNvPr id="30" name="Freeform 30"/>
          <p:cNvSpPr/>
          <p:nvPr/>
        </p:nvSpPr>
        <p:spPr>
          <a:xfrm>
            <a:off x="5281386" y="6459772"/>
            <a:ext cx="7725228" cy="3285976"/>
          </a:xfrm>
          <a:custGeom>
            <a:avLst/>
            <a:gdLst/>
            <a:ahLst/>
            <a:cxnLst/>
            <a:rect l="l" t="t" r="r" b="b"/>
            <a:pathLst>
              <a:path w="7725228" h="3285976">
                <a:moveTo>
                  <a:pt x="0" y="0"/>
                </a:moveTo>
                <a:lnTo>
                  <a:pt x="7725228" y="0"/>
                </a:lnTo>
                <a:lnTo>
                  <a:pt x="7725228" y="3285976"/>
                </a:lnTo>
                <a:lnTo>
                  <a:pt x="0" y="3285976"/>
                </a:lnTo>
                <a:lnTo>
                  <a:pt x="0" y="0"/>
                </a:lnTo>
                <a:close/>
              </a:path>
            </a:pathLst>
          </a:custGeom>
          <a:blipFill>
            <a:blip r:embed="rId3"/>
            <a:stretch>
              <a:fillRect t="-26139" r="-27820"/>
            </a:stretch>
          </a:blipFill>
        </p:spPr>
        <p:txBody>
          <a:bodyPr/>
          <a:lstStyle/>
          <a:p>
            <a:endParaRPr lang="en-US"/>
          </a:p>
        </p:txBody>
      </p:sp>
      <p:sp>
        <p:nvSpPr>
          <p:cNvPr id="31" name="TextBox 31"/>
          <p:cNvSpPr txBox="1"/>
          <p:nvPr/>
        </p:nvSpPr>
        <p:spPr>
          <a:xfrm>
            <a:off x="2690179" y="396349"/>
            <a:ext cx="12907642" cy="771525"/>
          </a:xfrm>
          <a:prstGeom prst="rect">
            <a:avLst/>
          </a:prstGeom>
        </p:spPr>
        <p:txBody>
          <a:bodyPr lIns="0" tIns="0" rIns="0" bIns="0" rtlCol="0" anchor="t">
            <a:spAutoFit/>
          </a:bodyPr>
          <a:lstStyle/>
          <a:p>
            <a:pPr algn="l">
              <a:lnSpc>
                <a:spcPts val="6047"/>
              </a:lnSpc>
            </a:pPr>
            <a:r>
              <a:rPr lang="en-US" sz="5039" b="1">
                <a:solidFill>
                  <a:srgbClr val="000000"/>
                </a:solidFill>
                <a:latin typeface="Roboto Bold"/>
                <a:ea typeface="Roboto Bold"/>
                <a:cs typeface="Roboto Bold"/>
                <a:sym typeface="Roboto Bold"/>
              </a:rPr>
              <a:t>SCHOOL BASED TRAININGS FOR STUDENTS</a:t>
            </a:r>
          </a:p>
        </p:txBody>
      </p:sp>
      <p:sp>
        <p:nvSpPr>
          <p:cNvPr id="32" name="TextBox 32"/>
          <p:cNvSpPr txBox="1"/>
          <p:nvPr/>
        </p:nvSpPr>
        <p:spPr>
          <a:xfrm>
            <a:off x="2194902" y="2044103"/>
            <a:ext cx="13959486" cy="714375"/>
          </a:xfrm>
          <a:prstGeom prst="rect">
            <a:avLst/>
          </a:prstGeom>
        </p:spPr>
        <p:txBody>
          <a:bodyPr lIns="0" tIns="0" rIns="0" bIns="0" rtlCol="0" anchor="t">
            <a:spAutoFit/>
          </a:bodyPr>
          <a:lstStyle/>
          <a:p>
            <a:pPr algn="l">
              <a:lnSpc>
                <a:spcPts val="5743"/>
              </a:lnSpc>
            </a:pPr>
            <a:r>
              <a:rPr lang="en-US" sz="4786" b="1" u="sng">
                <a:solidFill>
                  <a:srgbClr val="E7FBFF"/>
                </a:solidFill>
                <a:latin typeface="Proxima Nova Bold"/>
                <a:ea typeface="Proxima Nova Bold"/>
                <a:cs typeface="Proxima Nova Bold"/>
                <a:sym typeface="Proxima Nova Bold"/>
              </a:rPr>
              <a:t>HELPme</a:t>
            </a:r>
          </a:p>
        </p:txBody>
      </p:sp>
      <p:sp>
        <p:nvSpPr>
          <p:cNvPr id="33" name="TextBox 33"/>
          <p:cNvSpPr txBox="1"/>
          <p:nvPr/>
        </p:nvSpPr>
        <p:spPr>
          <a:xfrm>
            <a:off x="2194902" y="3044631"/>
            <a:ext cx="14408121" cy="3592080"/>
          </a:xfrm>
          <a:prstGeom prst="rect">
            <a:avLst/>
          </a:prstGeom>
        </p:spPr>
        <p:txBody>
          <a:bodyPr lIns="0" tIns="0" rIns="0" bIns="0" rtlCol="0" anchor="t">
            <a:spAutoFit/>
          </a:bodyPr>
          <a:lstStyle/>
          <a:p>
            <a:pPr algn="l">
              <a:lnSpc>
                <a:spcPts val="3554"/>
              </a:lnSpc>
            </a:pPr>
            <a:r>
              <a:rPr lang="en-US" sz="3219">
                <a:solidFill>
                  <a:srgbClr val="FFE599"/>
                </a:solidFill>
                <a:latin typeface="Proxima Nova"/>
                <a:ea typeface="Proxima Nova"/>
                <a:cs typeface="Proxima Nova"/>
                <a:sym typeface="Proxima Nova"/>
              </a:rPr>
              <a:t>Use appropriately. This is a resource to help you help yourself and others. </a:t>
            </a:r>
          </a:p>
          <a:p>
            <a:pPr algn="l">
              <a:lnSpc>
                <a:spcPts val="3554"/>
              </a:lnSpc>
            </a:pPr>
            <a:endParaRPr lang="en-US" sz="3219">
              <a:solidFill>
                <a:srgbClr val="FFE599"/>
              </a:solidFill>
              <a:latin typeface="Proxima Nova"/>
              <a:ea typeface="Proxima Nova"/>
              <a:cs typeface="Proxima Nova"/>
              <a:sym typeface="Proxima Nova"/>
            </a:endParaRPr>
          </a:p>
          <a:p>
            <a:pPr algn="l">
              <a:lnSpc>
                <a:spcPts val="3554"/>
              </a:lnSpc>
            </a:pPr>
            <a:r>
              <a:rPr lang="en-US" sz="3219">
                <a:solidFill>
                  <a:srgbClr val="FFE599"/>
                </a:solidFill>
                <a:latin typeface="Proxima Nova"/>
                <a:ea typeface="Proxima Nova"/>
                <a:cs typeface="Proxima Nova"/>
                <a:sym typeface="Proxima Nova"/>
              </a:rPr>
              <a:t>Be an upstander for others. If you see something out of line, say something. </a:t>
            </a:r>
          </a:p>
          <a:p>
            <a:pPr algn="l">
              <a:lnSpc>
                <a:spcPts val="3554"/>
              </a:lnSpc>
            </a:pPr>
            <a:endParaRPr lang="en-US" sz="3219">
              <a:solidFill>
                <a:srgbClr val="FFE599"/>
              </a:solidFill>
              <a:latin typeface="Proxima Nova"/>
              <a:ea typeface="Proxima Nova"/>
              <a:cs typeface="Proxima Nova"/>
              <a:sym typeface="Proxima Nova"/>
            </a:endParaRPr>
          </a:p>
          <a:p>
            <a:pPr algn="l">
              <a:lnSpc>
                <a:spcPts val="3554"/>
              </a:lnSpc>
            </a:pPr>
            <a:r>
              <a:rPr lang="en-US" sz="3219">
                <a:solidFill>
                  <a:srgbClr val="FFE599"/>
                </a:solidFill>
                <a:latin typeface="Proxima Nova"/>
                <a:ea typeface="Proxima Nova"/>
                <a:cs typeface="Proxima Nova"/>
                <a:sym typeface="Proxima Nova"/>
              </a:rPr>
              <a:t>Reporting for safety is NOT snitching. </a:t>
            </a:r>
          </a:p>
          <a:p>
            <a:pPr algn="l">
              <a:lnSpc>
                <a:spcPts val="3554"/>
              </a:lnSpc>
            </a:pPr>
            <a:endParaRPr lang="en-US" sz="3219">
              <a:solidFill>
                <a:srgbClr val="FFE599"/>
              </a:solidFill>
              <a:latin typeface="Proxima Nova"/>
              <a:ea typeface="Proxima Nova"/>
              <a:cs typeface="Proxima Nova"/>
              <a:sym typeface="Proxima Nova"/>
            </a:endParaRPr>
          </a:p>
          <a:p>
            <a:pPr algn="l">
              <a:lnSpc>
                <a:spcPts val="3554"/>
              </a:lnSpc>
            </a:pPr>
            <a:r>
              <a:rPr lang="en-US" sz="3219">
                <a:solidFill>
                  <a:srgbClr val="FFE599"/>
                </a:solidFill>
                <a:latin typeface="Proxima Nova"/>
                <a:ea typeface="Proxima Nova"/>
                <a:cs typeface="Proxima Nova"/>
                <a:sym typeface="Proxima Nova"/>
              </a:rPr>
              <a:t>Please use this appropriately, this is for serious concerns only. Concerns can always be reported to counselors and the office.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200380"/>
            <a:ext cx="18288000" cy="11131951"/>
            <a:chOff x="0" y="0"/>
            <a:chExt cx="25200024" cy="15339318"/>
          </a:xfrm>
        </p:grpSpPr>
        <p:sp>
          <p:nvSpPr>
            <p:cNvPr id="3" name="Freeform 3"/>
            <p:cNvSpPr/>
            <p:nvPr/>
          </p:nvSpPr>
          <p:spPr>
            <a:xfrm>
              <a:off x="0" y="0"/>
              <a:ext cx="25200025" cy="15339318"/>
            </a:xfrm>
            <a:custGeom>
              <a:avLst/>
              <a:gdLst/>
              <a:ahLst/>
              <a:cxnLst/>
              <a:rect l="l" t="t" r="r" b="b"/>
              <a:pathLst>
                <a:path w="25200025" h="15339318">
                  <a:moveTo>
                    <a:pt x="0" y="0"/>
                  </a:moveTo>
                  <a:lnTo>
                    <a:pt x="25200025" y="0"/>
                  </a:lnTo>
                  <a:lnTo>
                    <a:pt x="25200025" y="15339318"/>
                  </a:lnTo>
                  <a:lnTo>
                    <a:pt x="0" y="15339318"/>
                  </a:lnTo>
                  <a:close/>
                </a:path>
              </a:pathLst>
            </a:custGeom>
            <a:solidFill>
              <a:srgbClr val="E7FBFF"/>
            </a:solidFill>
          </p:spPr>
          <p:txBody>
            <a:bodyPr/>
            <a:lstStyle/>
            <a:p>
              <a:endParaRPr lang="en-US"/>
            </a:p>
          </p:txBody>
        </p:sp>
      </p:grpSp>
      <p:pic>
        <p:nvPicPr>
          <p:cNvPr id="4" name="Picture 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rcRect l="667" t="886" r="667"/>
          <a:stretch>
            <a:fillRect/>
          </a:stretch>
        </p:blipFill>
        <p:spPr>
          <a:xfrm>
            <a:off x="0" y="2523429"/>
            <a:ext cx="18288000" cy="7763571"/>
          </a:xfrm>
          <a:prstGeom prst="rect">
            <a:avLst/>
          </a:prstGeom>
        </p:spPr>
      </p:pic>
      <p:grpSp>
        <p:nvGrpSpPr>
          <p:cNvPr id="5" name="Group 5"/>
          <p:cNvGrpSpPr/>
          <p:nvPr/>
        </p:nvGrpSpPr>
        <p:grpSpPr>
          <a:xfrm rot="-5400000">
            <a:off x="8713724" y="-7252110"/>
            <a:ext cx="860551" cy="18288000"/>
            <a:chOff x="0" y="0"/>
            <a:chExt cx="1147402" cy="24384000"/>
          </a:xfrm>
        </p:grpSpPr>
        <p:grpSp>
          <p:nvGrpSpPr>
            <p:cNvPr id="6" name="Group 6"/>
            <p:cNvGrpSpPr/>
            <p:nvPr/>
          </p:nvGrpSpPr>
          <p:grpSpPr>
            <a:xfrm>
              <a:off x="0" y="22810325"/>
              <a:ext cx="1147402" cy="1573675"/>
              <a:chOff x="0" y="0"/>
              <a:chExt cx="789600" cy="1082946"/>
            </a:xfrm>
          </p:grpSpPr>
          <p:sp>
            <p:nvSpPr>
              <p:cNvPr id="7" name="Freeform 7"/>
              <p:cNvSpPr/>
              <p:nvPr/>
            </p:nvSpPr>
            <p:spPr>
              <a:xfrm>
                <a:off x="0" y="0"/>
                <a:ext cx="789559" cy="1082873"/>
              </a:xfrm>
              <a:custGeom>
                <a:avLst/>
                <a:gdLst/>
                <a:ahLst/>
                <a:cxnLst/>
                <a:rect l="l" t="t" r="r" b="b"/>
                <a:pathLst>
                  <a:path w="789559" h="1082873">
                    <a:moveTo>
                      <a:pt x="0" y="0"/>
                    </a:moveTo>
                    <a:lnTo>
                      <a:pt x="789559" y="0"/>
                    </a:lnTo>
                    <a:lnTo>
                      <a:pt x="789559" y="1082873"/>
                    </a:lnTo>
                    <a:lnTo>
                      <a:pt x="0" y="1082873"/>
                    </a:lnTo>
                    <a:close/>
                  </a:path>
                </a:pathLst>
              </a:custGeom>
              <a:solidFill>
                <a:srgbClr val="023E8A"/>
              </a:solidFill>
            </p:spPr>
            <p:txBody>
              <a:bodyPr/>
              <a:lstStyle/>
              <a:p>
                <a:endParaRPr lang="en-US"/>
              </a:p>
            </p:txBody>
          </p:sp>
        </p:grpSp>
        <p:grpSp>
          <p:nvGrpSpPr>
            <p:cNvPr id="8" name="Group 8"/>
            <p:cNvGrpSpPr/>
            <p:nvPr/>
          </p:nvGrpSpPr>
          <p:grpSpPr>
            <a:xfrm>
              <a:off x="0" y="20736659"/>
              <a:ext cx="1147402" cy="1573675"/>
              <a:chOff x="0" y="0"/>
              <a:chExt cx="789600" cy="1082946"/>
            </a:xfrm>
          </p:grpSpPr>
          <p:sp>
            <p:nvSpPr>
              <p:cNvPr id="9" name="Freeform 9"/>
              <p:cNvSpPr/>
              <p:nvPr/>
            </p:nvSpPr>
            <p:spPr>
              <a:xfrm>
                <a:off x="0" y="0"/>
                <a:ext cx="789559" cy="1082873"/>
              </a:xfrm>
              <a:custGeom>
                <a:avLst/>
                <a:gdLst/>
                <a:ahLst/>
                <a:cxnLst/>
                <a:rect l="l" t="t" r="r" b="b"/>
                <a:pathLst>
                  <a:path w="789559" h="1082873">
                    <a:moveTo>
                      <a:pt x="0" y="0"/>
                    </a:moveTo>
                    <a:lnTo>
                      <a:pt x="789559" y="0"/>
                    </a:lnTo>
                    <a:lnTo>
                      <a:pt x="789559" y="1082873"/>
                    </a:lnTo>
                    <a:lnTo>
                      <a:pt x="0" y="1082873"/>
                    </a:lnTo>
                    <a:close/>
                  </a:path>
                </a:pathLst>
              </a:custGeom>
              <a:solidFill>
                <a:srgbClr val="0077B6"/>
              </a:solidFill>
            </p:spPr>
            <p:txBody>
              <a:bodyPr/>
              <a:lstStyle/>
              <a:p>
                <a:endParaRPr lang="en-US"/>
              </a:p>
            </p:txBody>
          </p:sp>
        </p:grpSp>
        <p:grpSp>
          <p:nvGrpSpPr>
            <p:cNvPr id="10" name="Group 10"/>
            <p:cNvGrpSpPr/>
            <p:nvPr/>
          </p:nvGrpSpPr>
          <p:grpSpPr>
            <a:xfrm>
              <a:off x="0" y="18662993"/>
              <a:ext cx="1147402" cy="1573675"/>
              <a:chOff x="0" y="0"/>
              <a:chExt cx="789600" cy="1082946"/>
            </a:xfrm>
          </p:grpSpPr>
          <p:sp>
            <p:nvSpPr>
              <p:cNvPr id="11" name="Freeform 11"/>
              <p:cNvSpPr/>
              <p:nvPr/>
            </p:nvSpPr>
            <p:spPr>
              <a:xfrm>
                <a:off x="0" y="0"/>
                <a:ext cx="789559" cy="1082873"/>
              </a:xfrm>
              <a:custGeom>
                <a:avLst/>
                <a:gdLst/>
                <a:ahLst/>
                <a:cxnLst/>
                <a:rect l="l" t="t" r="r" b="b"/>
                <a:pathLst>
                  <a:path w="789559" h="1082873">
                    <a:moveTo>
                      <a:pt x="0" y="0"/>
                    </a:moveTo>
                    <a:lnTo>
                      <a:pt x="789559" y="0"/>
                    </a:lnTo>
                    <a:lnTo>
                      <a:pt x="789559" y="1082873"/>
                    </a:lnTo>
                    <a:lnTo>
                      <a:pt x="0" y="1082873"/>
                    </a:lnTo>
                    <a:close/>
                  </a:path>
                </a:pathLst>
              </a:custGeom>
              <a:solidFill>
                <a:srgbClr val="0096C7"/>
              </a:solidFill>
            </p:spPr>
            <p:txBody>
              <a:bodyPr/>
              <a:lstStyle/>
              <a:p>
                <a:endParaRPr lang="en-US"/>
              </a:p>
            </p:txBody>
          </p:sp>
        </p:grpSp>
        <p:grpSp>
          <p:nvGrpSpPr>
            <p:cNvPr id="12" name="Group 12"/>
            <p:cNvGrpSpPr/>
            <p:nvPr/>
          </p:nvGrpSpPr>
          <p:grpSpPr>
            <a:xfrm>
              <a:off x="0" y="16589327"/>
              <a:ext cx="1147402" cy="1573675"/>
              <a:chOff x="0" y="0"/>
              <a:chExt cx="789600" cy="1082946"/>
            </a:xfrm>
          </p:grpSpPr>
          <p:sp>
            <p:nvSpPr>
              <p:cNvPr id="13" name="Freeform 13"/>
              <p:cNvSpPr/>
              <p:nvPr/>
            </p:nvSpPr>
            <p:spPr>
              <a:xfrm>
                <a:off x="0" y="0"/>
                <a:ext cx="789559" cy="1082873"/>
              </a:xfrm>
              <a:custGeom>
                <a:avLst/>
                <a:gdLst/>
                <a:ahLst/>
                <a:cxnLst/>
                <a:rect l="l" t="t" r="r" b="b"/>
                <a:pathLst>
                  <a:path w="789559" h="1082873">
                    <a:moveTo>
                      <a:pt x="0" y="0"/>
                    </a:moveTo>
                    <a:lnTo>
                      <a:pt x="789559" y="0"/>
                    </a:lnTo>
                    <a:lnTo>
                      <a:pt x="789559" y="1082873"/>
                    </a:lnTo>
                    <a:lnTo>
                      <a:pt x="0" y="1082873"/>
                    </a:lnTo>
                    <a:close/>
                  </a:path>
                </a:pathLst>
              </a:custGeom>
              <a:solidFill>
                <a:srgbClr val="00B4D8"/>
              </a:solidFill>
            </p:spPr>
            <p:txBody>
              <a:bodyPr/>
              <a:lstStyle/>
              <a:p>
                <a:endParaRPr lang="en-US"/>
              </a:p>
            </p:txBody>
          </p:sp>
        </p:grpSp>
        <p:grpSp>
          <p:nvGrpSpPr>
            <p:cNvPr id="14" name="Group 14"/>
            <p:cNvGrpSpPr/>
            <p:nvPr/>
          </p:nvGrpSpPr>
          <p:grpSpPr>
            <a:xfrm>
              <a:off x="0" y="14515661"/>
              <a:ext cx="1147402" cy="1573675"/>
              <a:chOff x="0" y="0"/>
              <a:chExt cx="789600" cy="1082946"/>
            </a:xfrm>
          </p:grpSpPr>
          <p:sp>
            <p:nvSpPr>
              <p:cNvPr id="15" name="Freeform 15"/>
              <p:cNvSpPr/>
              <p:nvPr/>
            </p:nvSpPr>
            <p:spPr>
              <a:xfrm>
                <a:off x="0" y="0"/>
                <a:ext cx="789559" cy="1082873"/>
              </a:xfrm>
              <a:custGeom>
                <a:avLst/>
                <a:gdLst/>
                <a:ahLst/>
                <a:cxnLst/>
                <a:rect l="l" t="t" r="r" b="b"/>
                <a:pathLst>
                  <a:path w="789559" h="1082873">
                    <a:moveTo>
                      <a:pt x="0" y="0"/>
                    </a:moveTo>
                    <a:lnTo>
                      <a:pt x="789559" y="0"/>
                    </a:lnTo>
                    <a:lnTo>
                      <a:pt x="789559" y="1082873"/>
                    </a:lnTo>
                    <a:lnTo>
                      <a:pt x="0" y="1082873"/>
                    </a:lnTo>
                    <a:close/>
                  </a:path>
                </a:pathLst>
              </a:custGeom>
              <a:solidFill>
                <a:srgbClr val="023E8A"/>
              </a:solidFill>
            </p:spPr>
            <p:txBody>
              <a:bodyPr/>
              <a:lstStyle/>
              <a:p>
                <a:endParaRPr lang="en-US"/>
              </a:p>
            </p:txBody>
          </p:sp>
        </p:grpSp>
        <p:grpSp>
          <p:nvGrpSpPr>
            <p:cNvPr id="16" name="Group 16"/>
            <p:cNvGrpSpPr/>
            <p:nvPr/>
          </p:nvGrpSpPr>
          <p:grpSpPr>
            <a:xfrm>
              <a:off x="0" y="12441995"/>
              <a:ext cx="1147402" cy="1573675"/>
              <a:chOff x="0" y="0"/>
              <a:chExt cx="789600" cy="1082946"/>
            </a:xfrm>
          </p:grpSpPr>
          <p:sp>
            <p:nvSpPr>
              <p:cNvPr id="17" name="Freeform 17"/>
              <p:cNvSpPr/>
              <p:nvPr/>
            </p:nvSpPr>
            <p:spPr>
              <a:xfrm>
                <a:off x="0" y="0"/>
                <a:ext cx="789559" cy="1082873"/>
              </a:xfrm>
              <a:custGeom>
                <a:avLst/>
                <a:gdLst/>
                <a:ahLst/>
                <a:cxnLst/>
                <a:rect l="l" t="t" r="r" b="b"/>
                <a:pathLst>
                  <a:path w="789559" h="1082873">
                    <a:moveTo>
                      <a:pt x="0" y="0"/>
                    </a:moveTo>
                    <a:lnTo>
                      <a:pt x="789559" y="0"/>
                    </a:lnTo>
                    <a:lnTo>
                      <a:pt x="789559" y="1082873"/>
                    </a:lnTo>
                    <a:lnTo>
                      <a:pt x="0" y="1082873"/>
                    </a:lnTo>
                    <a:close/>
                  </a:path>
                </a:pathLst>
              </a:custGeom>
              <a:solidFill>
                <a:srgbClr val="0077B6"/>
              </a:solidFill>
            </p:spPr>
            <p:txBody>
              <a:bodyPr/>
              <a:lstStyle/>
              <a:p>
                <a:endParaRPr lang="en-US"/>
              </a:p>
            </p:txBody>
          </p:sp>
        </p:grpSp>
        <p:grpSp>
          <p:nvGrpSpPr>
            <p:cNvPr id="18" name="Group 18"/>
            <p:cNvGrpSpPr/>
            <p:nvPr/>
          </p:nvGrpSpPr>
          <p:grpSpPr>
            <a:xfrm>
              <a:off x="0" y="10368330"/>
              <a:ext cx="1147402" cy="1573675"/>
              <a:chOff x="0" y="0"/>
              <a:chExt cx="789600" cy="1082946"/>
            </a:xfrm>
          </p:grpSpPr>
          <p:sp>
            <p:nvSpPr>
              <p:cNvPr id="19" name="Freeform 19"/>
              <p:cNvSpPr/>
              <p:nvPr/>
            </p:nvSpPr>
            <p:spPr>
              <a:xfrm>
                <a:off x="0" y="0"/>
                <a:ext cx="789559" cy="1082873"/>
              </a:xfrm>
              <a:custGeom>
                <a:avLst/>
                <a:gdLst/>
                <a:ahLst/>
                <a:cxnLst/>
                <a:rect l="l" t="t" r="r" b="b"/>
                <a:pathLst>
                  <a:path w="789559" h="1082873">
                    <a:moveTo>
                      <a:pt x="0" y="0"/>
                    </a:moveTo>
                    <a:lnTo>
                      <a:pt x="789559" y="0"/>
                    </a:lnTo>
                    <a:lnTo>
                      <a:pt x="789559" y="1082873"/>
                    </a:lnTo>
                    <a:lnTo>
                      <a:pt x="0" y="1082873"/>
                    </a:lnTo>
                    <a:close/>
                  </a:path>
                </a:pathLst>
              </a:custGeom>
              <a:solidFill>
                <a:srgbClr val="0096C7"/>
              </a:solidFill>
            </p:spPr>
            <p:txBody>
              <a:bodyPr/>
              <a:lstStyle/>
              <a:p>
                <a:endParaRPr lang="en-US"/>
              </a:p>
            </p:txBody>
          </p:sp>
        </p:grpSp>
        <p:grpSp>
          <p:nvGrpSpPr>
            <p:cNvPr id="20" name="Group 20"/>
            <p:cNvGrpSpPr/>
            <p:nvPr/>
          </p:nvGrpSpPr>
          <p:grpSpPr>
            <a:xfrm>
              <a:off x="0" y="8294664"/>
              <a:ext cx="1147402" cy="1573675"/>
              <a:chOff x="0" y="0"/>
              <a:chExt cx="789600" cy="1082946"/>
            </a:xfrm>
          </p:grpSpPr>
          <p:sp>
            <p:nvSpPr>
              <p:cNvPr id="21" name="Freeform 21"/>
              <p:cNvSpPr/>
              <p:nvPr/>
            </p:nvSpPr>
            <p:spPr>
              <a:xfrm>
                <a:off x="0" y="0"/>
                <a:ext cx="789559" cy="1082873"/>
              </a:xfrm>
              <a:custGeom>
                <a:avLst/>
                <a:gdLst/>
                <a:ahLst/>
                <a:cxnLst/>
                <a:rect l="l" t="t" r="r" b="b"/>
                <a:pathLst>
                  <a:path w="789559" h="1082873">
                    <a:moveTo>
                      <a:pt x="0" y="0"/>
                    </a:moveTo>
                    <a:lnTo>
                      <a:pt x="789559" y="0"/>
                    </a:lnTo>
                    <a:lnTo>
                      <a:pt x="789559" y="1082873"/>
                    </a:lnTo>
                    <a:lnTo>
                      <a:pt x="0" y="1082873"/>
                    </a:lnTo>
                    <a:close/>
                  </a:path>
                </a:pathLst>
              </a:custGeom>
              <a:solidFill>
                <a:srgbClr val="00B4D8"/>
              </a:solidFill>
            </p:spPr>
            <p:txBody>
              <a:bodyPr/>
              <a:lstStyle/>
              <a:p>
                <a:endParaRPr lang="en-US"/>
              </a:p>
            </p:txBody>
          </p:sp>
        </p:grpSp>
        <p:grpSp>
          <p:nvGrpSpPr>
            <p:cNvPr id="22" name="Group 22"/>
            <p:cNvGrpSpPr/>
            <p:nvPr/>
          </p:nvGrpSpPr>
          <p:grpSpPr>
            <a:xfrm>
              <a:off x="0" y="6220998"/>
              <a:ext cx="1147402" cy="1573675"/>
              <a:chOff x="0" y="0"/>
              <a:chExt cx="789600" cy="1082946"/>
            </a:xfrm>
          </p:grpSpPr>
          <p:sp>
            <p:nvSpPr>
              <p:cNvPr id="23" name="Freeform 23"/>
              <p:cNvSpPr/>
              <p:nvPr/>
            </p:nvSpPr>
            <p:spPr>
              <a:xfrm>
                <a:off x="0" y="0"/>
                <a:ext cx="789559" cy="1082873"/>
              </a:xfrm>
              <a:custGeom>
                <a:avLst/>
                <a:gdLst/>
                <a:ahLst/>
                <a:cxnLst/>
                <a:rect l="l" t="t" r="r" b="b"/>
                <a:pathLst>
                  <a:path w="789559" h="1082873">
                    <a:moveTo>
                      <a:pt x="0" y="0"/>
                    </a:moveTo>
                    <a:lnTo>
                      <a:pt x="789559" y="0"/>
                    </a:lnTo>
                    <a:lnTo>
                      <a:pt x="789559" y="1082873"/>
                    </a:lnTo>
                    <a:lnTo>
                      <a:pt x="0" y="1082873"/>
                    </a:lnTo>
                    <a:close/>
                  </a:path>
                </a:pathLst>
              </a:custGeom>
              <a:solidFill>
                <a:srgbClr val="023E8A"/>
              </a:solidFill>
            </p:spPr>
            <p:txBody>
              <a:bodyPr/>
              <a:lstStyle/>
              <a:p>
                <a:endParaRPr lang="en-US"/>
              </a:p>
            </p:txBody>
          </p:sp>
        </p:grpSp>
        <p:grpSp>
          <p:nvGrpSpPr>
            <p:cNvPr id="24" name="Group 24"/>
            <p:cNvGrpSpPr/>
            <p:nvPr/>
          </p:nvGrpSpPr>
          <p:grpSpPr>
            <a:xfrm>
              <a:off x="0" y="4147332"/>
              <a:ext cx="1147402" cy="1573675"/>
              <a:chOff x="0" y="0"/>
              <a:chExt cx="789600" cy="1082946"/>
            </a:xfrm>
          </p:grpSpPr>
          <p:sp>
            <p:nvSpPr>
              <p:cNvPr id="25" name="Freeform 25"/>
              <p:cNvSpPr/>
              <p:nvPr/>
            </p:nvSpPr>
            <p:spPr>
              <a:xfrm>
                <a:off x="0" y="0"/>
                <a:ext cx="789559" cy="1082873"/>
              </a:xfrm>
              <a:custGeom>
                <a:avLst/>
                <a:gdLst/>
                <a:ahLst/>
                <a:cxnLst/>
                <a:rect l="l" t="t" r="r" b="b"/>
                <a:pathLst>
                  <a:path w="789559" h="1082873">
                    <a:moveTo>
                      <a:pt x="0" y="0"/>
                    </a:moveTo>
                    <a:lnTo>
                      <a:pt x="789559" y="0"/>
                    </a:lnTo>
                    <a:lnTo>
                      <a:pt x="789559" y="1082873"/>
                    </a:lnTo>
                    <a:lnTo>
                      <a:pt x="0" y="1082873"/>
                    </a:lnTo>
                    <a:close/>
                  </a:path>
                </a:pathLst>
              </a:custGeom>
              <a:solidFill>
                <a:srgbClr val="0077B6"/>
              </a:solidFill>
            </p:spPr>
            <p:txBody>
              <a:bodyPr/>
              <a:lstStyle/>
              <a:p>
                <a:endParaRPr lang="en-US"/>
              </a:p>
            </p:txBody>
          </p:sp>
        </p:grpSp>
        <p:grpSp>
          <p:nvGrpSpPr>
            <p:cNvPr id="26" name="Group 26"/>
            <p:cNvGrpSpPr/>
            <p:nvPr/>
          </p:nvGrpSpPr>
          <p:grpSpPr>
            <a:xfrm>
              <a:off x="0" y="2073666"/>
              <a:ext cx="1147402" cy="1573675"/>
              <a:chOff x="0" y="0"/>
              <a:chExt cx="789600" cy="1082946"/>
            </a:xfrm>
          </p:grpSpPr>
          <p:sp>
            <p:nvSpPr>
              <p:cNvPr id="27" name="Freeform 27"/>
              <p:cNvSpPr/>
              <p:nvPr/>
            </p:nvSpPr>
            <p:spPr>
              <a:xfrm>
                <a:off x="0" y="0"/>
                <a:ext cx="789559" cy="1082873"/>
              </a:xfrm>
              <a:custGeom>
                <a:avLst/>
                <a:gdLst/>
                <a:ahLst/>
                <a:cxnLst/>
                <a:rect l="l" t="t" r="r" b="b"/>
                <a:pathLst>
                  <a:path w="789559" h="1082873">
                    <a:moveTo>
                      <a:pt x="0" y="0"/>
                    </a:moveTo>
                    <a:lnTo>
                      <a:pt x="789559" y="0"/>
                    </a:lnTo>
                    <a:lnTo>
                      <a:pt x="789559" y="1082873"/>
                    </a:lnTo>
                    <a:lnTo>
                      <a:pt x="0" y="1082873"/>
                    </a:lnTo>
                    <a:close/>
                  </a:path>
                </a:pathLst>
              </a:custGeom>
              <a:solidFill>
                <a:srgbClr val="0096C7"/>
              </a:solidFill>
            </p:spPr>
            <p:txBody>
              <a:bodyPr/>
              <a:lstStyle/>
              <a:p>
                <a:endParaRPr lang="en-US"/>
              </a:p>
            </p:txBody>
          </p:sp>
        </p:grpSp>
        <p:grpSp>
          <p:nvGrpSpPr>
            <p:cNvPr id="28" name="Group 28"/>
            <p:cNvGrpSpPr/>
            <p:nvPr/>
          </p:nvGrpSpPr>
          <p:grpSpPr>
            <a:xfrm>
              <a:off x="0" y="0"/>
              <a:ext cx="1147402" cy="1573675"/>
              <a:chOff x="0" y="0"/>
              <a:chExt cx="789600" cy="1082946"/>
            </a:xfrm>
          </p:grpSpPr>
          <p:sp>
            <p:nvSpPr>
              <p:cNvPr id="29" name="Freeform 29"/>
              <p:cNvSpPr/>
              <p:nvPr/>
            </p:nvSpPr>
            <p:spPr>
              <a:xfrm>
                <a:off x="0" y="0"/>
                <a:ext cx="789559" cy="1082873"/>
              </a:xfrm>
              <a:custGeom>
                <a:avLst/>
                <a:gdLst/>
                <a:ahLst/>
                <a:cxnLst/>
                <a:rect l="l" t="t" r="r" b="b"/>
                <a:pathLst>
                  <a:path w="789559" h="1082873">
                    <a:moveTo>
                      <a:pt x="0" y="0"/>
                    </a:moveTo>
                    <a:lnTo>
                      <a:pt x="789559" y="0"/>
                    </a:lnTo>
                    <a:lnTo>
                      <a:pt x="789559" y="1082873"/>
                    </a:lnTo>
                    <a:lnTo>
                      <a:pt x="0" y="1082873"/>
                    </a:lnTo>
                    <a:close/>
                  </a:path>
                </a:pathLst>
              </a:custGeom>
              <a:solidFill>
                <a:srgbClr val="00B4D8"/>
              </a:solidFill>
            </p:spPr>
            <p:txBody>
              <a:bodyPr/>
              <a:lstStyle/>
              <a:p>
                <a:endParaRPr lang="en-US"/>
              </a:p>
            </p:txBody>
          </p:sp>
        </p:grpSp>
      </p:grpSp>
      <p:sp>
        <p:nvSpPr>
          <p:cNvPr id="30" name="TextBox 30"/>
          <p:cNvSpPr txBox="1"/>
          <p:nvPr/>
        </p:nvSpPr>
        <p:spPr>
          <a:xfrm>
            <a:off x="0" y="203076"/>
            <a:ext cx="18288000" cy="1057275"/>
          </a:xfrm>
          <a:prstGeom prst="rect">
            <a:avLst/>
          </a:prstGeom>
        </p:spPr>
        <p:txBody>
          <a:bodyPr lIns="0" tIns="0" rIns="0" bIns="0" rtlCol="0" anchor="t">
            <a:spAutoFit/>
          </a:bodyPr>
          <a:lstStyle/>
          <a:p>
            <a:pPr algn="ctr">
              <a:lnSpc>
                <a:spcPts val="8280"/>
              </a:lnSpc>
            </a:pPr>
            <a:r>
              <a:rPr lang="en-US" sz="6900" b="1">
                <a:solidFill>
                  <a:srgbClr val="000000"/>
                </a:solidFill>
                <a:latin typeface="Roboto Bold"/>
                <a:ea typeface="Roboto Bold"/>
                <a:cs typeface="Roboto Bold"/>
                <a:sym typeface="Roboto Bold"/>
              </a:rPr>
              <a:t>Quick Video Walkthrough for a Helpme Alert</a:t>
            </a:r>
          </a:p>
        </p:txBody>
      </p:sp>
    </p:spTree>
  </p:cSld>
  <p:clrMapOvr>
    <a:masterClrMapping/>
  </p:clrMapOvr>
  <p:timing>
    <p:tnLst>
      <p:par>
        <p:cTn id="1" dur="indefinite" restart="never" nodeType="tmRoot">
          <p:childTnLst>
            <p:video>
              <p:cMediaNode vol="100000">
                <p:cTn id="2" fill="hold" display="0">
                  <p:stCondLst>
                    <p:cond delay="indefinite"/>
                  </p:stCondLst>
                </p:cTn>
                <p:tgtEl>
                  <p:spTgt spid="4"/>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7FBFF"/>
        </a:solidFill>
        <a:effectLst/>
      </p:bgPr>
    </p:bg>
    <p:spTree>
      <p:nvGrpSpPr>
        <p:cNvPr id="1" name=""/>
        <p:cNvGrpSpPr/>
        <p:nvPr/>
      </p:nvGrpSpPr>
      <p:grpSpPr>
        <a:xfrm>
          <a:off x="0" y="0"/>
          <a:ext cx="0" cy="0"/>
          <a:chOff x="0" y="0"/>
          <a:chExt cx="0" cy="0"/>
        </a:xfrm>
      </p:grpSpPr>
      <p:grpSp>
        <p:nvGrpSpPr>
          <p:cNvPr id="2" name="Group 2"/>
          <p:cNvGrpSpPr/>
          <p:nvPr/>
        </p:nvGrpSpPr>
        <p:grpSpPr>
          <a:xfrm>
            <a:off x="16641500" y="165000"/>
            <a:ext cx="1646400" cy="9957004"/>
            <a:chOff x="0" y="0"/>
            <a:chExt cx="2195200" cy="13276005"/>
          </a:xfrm>
        </p:grpSpPr>
        <p:grpSp>
          <p:nvGrpSpPr>
            <p:cNvPr id="3" name="Group 3"/>
            <p:cNvGrpSpPr/>
            <p:nvPr/>
          </p:nvGrpSpPr>
          <p:grpSpPr>
            <a:xfrm>
              <a:off x="0" y="12419205"/>
              <a:ext cx="2195200" cy="856800"/>
              <a:chOff x="0" y="0"/>
              <a:chExt cx="2195200" cy="856800"/>
            </a:xfrm>
          </p:grpSpPr>
          <p:sp>
            <p:nvSpPr>
              <p:cNvPr id="4" name="Freeform 4"/>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23E8A"/>
              </a:solidFill>
            </p:spPr>
            <p:txBody>
              <a:bodyPr/>
              <a:lstStyle/>
              <a:p>
                <a:endParaRPr lang="en-US"/>
              </a:p>
            </p:txBody>
          </p:sp>
        </p:grpSp>
        <p:grpSp>
          <p:nvGrpSpPr>
            <p:cNvPr id="5" name="Group 5"/>
            <p:cNvGrpSpPr/>
            <p:nvPr/>
          </p:nvGrpSpPr>
          <p:grpSpPr>
            <a:xfrm>
              <a:off x="0" y="11290187"/>
              <a:ext cx="2195200" cy="856800"/>
              <a:chOff x="0" y="0"/>
              <a:chExt cx="2195200" cy="856800"/>
            </a:xfrm>
          </p:grpSpPr>
          <p:sp>
            <p:nvSpPr>
              <p:cNvPr id="6" name="Freeform 6"/>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077B6"/>
              </a:solidFill>
            </p:spPr>
            <p:txBody>
              <a:bodyPr/>
              <a:lstStyle/>
              <a:p>
                <a:endParaRPr lang="en-US"/>
              </a:p>
            </p:txBody>
          </p:sp>
        </p:grpSp>
        <p:grpSp>
          <p:nvGrpSpPr>
            <p:cNvPr id="7" name="Group 7"/>
            <p:cNvGrpSpPr/>
            <p:nvPr/>
          </p:nvGrpSpPr>
          <p:grpSpPr>
            <a:xfrm>
              <a:off x="0" y="10161168"/>
              <a:ext cx="2195200" cy="856800"/>
              <a:chOff x="0" y="0"/>
              <a:chExt cx="2195200" cy="856800"/>
            </a:xfrm>
          </p:grpSpPr>
          <p:sp>
            <p:nvSpPr>
              <p:cNvPr id="8" name="Freeform 8"/>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096C7"/>
              </a:solidFill>
            </p:spPr>
            <p:txBody>
              <a:bodyPr/>
              <a:lstStyle/>
              <a:p>
                <a:endParaRPr lang="en-US"/>
              </a:p>
            </p:txBody>
          </p:sp>
        </p:grpSp>
        <p:grpSp>
          <p:nvGrpSpPr>
            <p:cNvPr id="9" name="Group 9"/>
            <p:cNvGrpSpPr/>
            <p:nvPr/>
          </p:nvGrpSpPr>
          <p:grpSpPr>
            <a:xfrm>
              <a:off x="0" y="9032149"/>
              <a:ext cx="2195200" cy="856800"/>
              <a:chOff x="0" y="0"/>
              <a:chExt cx="2195200" cy="856800"/>
            </a:xfrm>
          </p:grpSpPr>
          <p:sp>
            <p:nvSpPr>
              <p:cNvPr id="10" name="Freeform 10"/>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0B4D8"/>
              </a:solidFill>
            </p:spPr>
            <p:txBody>
              <a:bodyPr/>
              <a:lstStyle/>
              <a:p>
                <a:endParaRPr lang="en-US"/>
              </a:p>
            </p:txBody>
          </p:sp>
        </p:grpSp>
        <p:grpSp>
          <p:nvGrpSpPr>
            <p:cNvPr id="11" name="Group 11"/>
            <p:cNvGrpSpPr/>
            <p:nvPr/>
          </p:nvGrpSpPr>
          <p:grpSpPr>
            <a:xfrm>
              <a:off x="0" y="7903131"/>
              <a:ext cx="2195200" cy="856800"/>
              <a:chOff x="0" y="0"/>
              <a:chExt cx="2195200" cy="856800"/>
            </a:xfrm>
          </p:grpSpPr>
          <p:sp>
            <p:nvSpPr>
              <p:cNvPr id="12" name="Freeform 12"/>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23E8A"/>
              </a:solidFill>
            </p:spPr>
            <p:txBody>
              <a:bodyPr/>
              <a:lstStyle/>
              <a:p>
                <a:endParaRPr lang="en-US"/>
              </a:p>
            </p:txBody>
          </p:sp>
        </p:grpSp>
        <p:grpSp>
          <p:nvGrpSpPr>
            <p:cNvPr id="13" name="Group 13"/>
            <p:cNvGrpSpPr/>
            <p:nvPr/>
          </p:nvGrpSpPr>
          <p:grpSpPr>
            <a:xfrm>
              <a:off x="0" y="6774112"/>
              <a:ext cx="2195200" cy="856800"/>
              <a:chOff x="0" y="0"/>
              <a:chExt cx="2195200" cy="856800"/>
            </a:xfrm>
          </p:grpSpPr>
          <p:sp>
            <p:nvSpPr>
              <p:cNvPr id="14" name="Freeform 14"/>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077B6"/>
              </a:solidFill>
            </p:spPr>
            <p:txBody>
              <a:bodyPr/>
              <a:lstStyle/>
              <a:p>
                <a:endParaRPr lang="en-US"/>
              </a:p>
            </p:txBody>
          </p:sp>
        </p:grpSp>
        <p:grpSp>
          <p:nvGrpSpPr>
            <p:cNvPr id="15" name="Group 15"/>
            <p:cNvGrpSpPr/>
            <p:nvPr/>
          </p:nvGrpSpPr>
          <p:grpSpPr>
            <a:xfrm>
              <a:off x="0" y="5645093"/>
              <a:ext cx="2195200" cy="856800"/>
              <a:chOff x="0" y="0"/>
              <a:chExt cx="2195200" cy="856800"/>
            </a:xfrm>
          </p:grpSpPr>
          <p:sp>
            <p:nvSpPr>
              <p:cNvPr id="16" name="Freeform 16"/>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096C7"/>
              </a:solidFill>
            </p:spPr>
            <p:txBody>
              <a:bodyPr/>
              <a:lstStyle/>
              <a:p>
                <a:endParaRPr lang="en-US"/>
              </a:p>
            </p:txBody>
          </p:sp>
        </p:grpSp>
        <p:grpSp>
          <p:nvGrpSpPr>
            <p:cNvPr id="17" name="Group 17"/>
            <p:cNvGrpSpPr/>
            <p:nvPr/>
          </p:nvGrpSpPr>
          <p:grpSpPr>
            <a:xfrm>
              <a:off x="0" y="4516075"/>
              <a:ext cx="2195200" cy="856800"/>
              <a:chOff x="0" y="0"/>
              <a:chExt cx="2195200" cy="856800"/>
            </a:xfrm>
          </p:grpSpPr>
          <p:sp>
            <p:nvSpPr>
              <p:cNvPr id="18" name="Freeform 18"/>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0B4D8"/>
              </a:solidFill>
            </p:spPr>
            <p:txBody>
              <a:bodyPr/>
              <a:lstStyle/>
              <a:p>
                <a:endParaRPr lang="en-US"/>
              </a:p>
            </p:txBody>
          </p:sp>
        </p:grpSp>
        <p:grpSp>
          <p:nvGrpSpPr>
            <p:cNvPr id="19" name="Group 19"/>
            <p:cNvGrpSpPr/>
            <p:nvPr/>
          </p:nvGrpSpPr>
          <p:grpSpPr>
            <a:xfrm>
              <a:off x="0" y="3387056"/>
              <a:ext cx="2195200" cy="856800"/>
              <a:chOff x="0" y="0"/>
              <a:chExt cx="2195200" cy="856800"/>
            </a:xfrm>
          </p:grpSpPr>
          <p:sp>
            <p:nvSpPr>
              <p:cNvPr id="20" name="Freeform 20"/>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23E8A"/>
              </a:solidFill>
            </p:spPr>
            <p:txBody>
              <a:bodyPr/>
              <a:lstStyle/>
              <a:p>
                <a:endParaRPr lang="en-US"/>
              </a:p>
            </p:txBody>
          </p:sp>
        </p:grpSp>
        <p:grpSp>
          <p:nvGrpSpPr>
            <p:cNvPr id="21" name="Group 21"/>
            <p:cNvGrpSpPr/>
            <p:nvPr/>
          </p:nvGrpSpPr>
          <p:grpSpPr>
            <a:xfrm>
              <a:off x="0" y="2258037"/>
              <a:ext cx="2195200" cy="856800"/>
              <a:chOff x="0" y="0"/>
              <a:chExt cx="2195200" cy="856800"/>
            </a:xfrm>
          </p:grpSpPr>
          <p:sp>
            <p:nvSpPr>
              <p:cNvPr id="22" name="Freeform 22"/>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077B6"/>
              </a:solidFill>
            </p:spPr>
            <p:txBody>
              <a:bodyPr/>
              <a:lstStyle/>
              <a:p>
                <a:endParaRPr lang="en-US"/>
              </a:p>
            </p:txBody>
          </p:sp>
        </p:grpSp>
        <p:grpSp>
          <p:nvGrpSpPr>
            <p:cNvPr id="23" name="Group 23"/>
            <p:cNvGrpSpPr/>
            <p:nvPr/>
          </p:nvGrpSpPr>
          <p:grpSpPr>
            <a:xfrm>
              <a:off x="0" y="1129019"/>
              <a:ext cx="2195200" cy="856800"/>
              <a:chOff x="0" y="0"/>
              <a:chExt cx="2195200" cy="856800"/>
            </a:xfrm>
          </p:grpSpPr>
          <p:sp>
            <p:nvSpPr>
              <p:cNvPr id="24" name="Freeform 24"/>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096C7"/>
              </a:solidFill>
            </p:spPr>
            <p:txBody>
              <a:bodyPr/>
              <a:lstStyle/>
              <a:p>
                <a:endParaRPr lang="en-US"/>
              </a:p>
            </p:txBody>
          </p:sp>
        </p:grpSp>
        <p:grpSp>
          <p:nvGrpSpPr>
            <p:cNvPr id="25" name="Group 25"/>
            <p:cNvGrpSpPr/>
            <p:nvPr/>
          </p:nvGrpSpPr>
          <p:grpSpPr>
            <a:xfrm>
              <a:off x="0" y="0"/>
              <a:ext cx="2195200" cy="856800"/>
              <a:chOff x="0" y="0"/>
              <a:chExt cx="2195200" cy="856800"/>
            </a:xfrm>
          </p:grpSpPr>
          <p:sp>
            <p:nvSpPr>
              <p:cNvPr id="26" name="Freeform 26"/>
              <p:cNvSpPr/>
              <p:nvPr/>
            </p:nvSpPr>
            <p:spPr>
              <a:xfrm>
                <a:off x="0" y="0"/>
                <a:ext cx="2195195" cy="856742"/>
              </a:xfrm>
              <a:custGeom>
                <a:avLst/>
                <a:gdLst/>
                <a:ahLst/>
                <a:cxnLst/>
                <a:rect l="l" t="t" r="r" b="b"/>
                <a:pathLst>
                  <a:path w="2195195" h="856742">
                    <a:moveTo>
                      <a:pt x="0" y="0"/>
                    </a:moveTo>
                    <a:lnTo>
                      <a:pt x="2195195" y="0"/>
                    </a:lnTo>
                    <a:lnTo>
                      <a:pt x="2195195" y="856742"/>
                    </a:lnTo>
                    <a:lnTo>
                      <a:pt x="0" y="856742"/>
                    </a:lnTo>
                    <a:close/>
                  </a:path>
                </a:pathLst>
              </a:custGeom>
              <a:solidFill>
                <a:srgbClr val="00B4D8"/>
              </a:solidFill>
            </p:spPr>
            <p:txBody>
              <a:bodyPr/>
              <a:lstStyle/>
              <a:p>
                <a:endParaRPr lang="en-US"/>
              </a:p>
            </p:txBody>
          </p:sp>
        </p:grpSp>
      </p:grpSp>
      <p:sp>
        <p:nvSpPr>
          <p:cNvPr id="27" name="TextBox 27"/>
          <p:cNvSpPr txBox="1"/>
          <p:nvPr/>
        </p:nvSpPr>
        <p:spPr>
          <a:xfrm>
            <a:off x="1071925" y="982200"/>
            <a:ext cx="12552750" cy="8008275"/>
          </a:xfrm>
          <a:prstGeom prst="rect">
            <a:avLst/>
          </a:prstGeom>
        </p:spPr>
        <p:txBody>
          <a:bodyPr lIns="0" tIns="0" rIns="0" bIns="0" rtlCol="0" anchor="t">
            <a:spAutoFit/>
          </a:bodyPr>
          <a:lstStyle/>
          <a:p>
            <a:pPr algn="l">
              <a:lnSpc>
                <a:spcPts val="11519"/>
              </a:lnSpc>
            </a:pPr>
            <a:r>
              <a:rPr lang="en-US" sz="9600" b="1">
                <a:solidFill>
                  <a:srgbClr val="000000"/>
                </a:solidFill>
                <a:latin typeface="Roboto Bold"/>
                <a:ea typeface="Roboto Bold"/>
                <a:cs typeface="Roboto Bold"/>
                <a:sym typeface="Roboto Bold"/>
              </a:rPr>
              <a:t>Questions/Discussion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2279</Words>
  <Application>Microsoft Office PowerPoint</Application>
  <PresentationFormat>Custom</PresentationFormat>
  <Paragraphs>154</Paragraphs>
  <Slides>9</Slides>
  <Notes>9</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vt:i4>
      </vt:variant>
    </vt:vector>
  </HeadingPairs>
  <TitlesOfParts>
    <vt:vector size="18" baseType="lpstr">
      <vt:lpstr>Proxima Nova Bold</vt:lpstr>
      <vt:lpstr>Barlow Bold</vt:lpstr>
      <vt:lpstr>Proxima Nova</vt:lpstr>
      <vt:lpstr>Barlow</vt:lpstr>
      <vt:lpstr>Roboto Bold</vt:lpstr>
      <vt:lpstr>Roboto</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HELPme SB Presentation 01082025</dc:title>
  <dc:creator>Christine Thompson</dc:creator>
  <cp:lastModifiedBy>Christine Thompson</cp:lastModifiedBy>
  <cp:revision>2</cp:revision>
  <dcterms:created xsi:type="dcterms:W3CDTF">2006-08-16T00:00:00Z</dcterms:created>
  <dcterms:modified xsi:type="dcterms:W3CDTF">2025-01-08T21:30:34Z</dcterms:modified>
  <dc:identifier>DAGa3QKSvQc</dc:identifier>
</cp:coreProperties>
</file>