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5"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360" y="5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2d75d8c8b5a_1_2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2d75d8c8b5a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2d75d8c8b5a_1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2d75d8c8b5a_1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fdeffb4c67_0_2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fdeffb4c67_0_2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Nyoka</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2d70d06e18c_0_4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2d70d06e18c_0_4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Michele will introduce Nyoka Green to the Board.</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2d70d06e18c_0_4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2d70d06e18c_0_4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Investigations does not align with 2023 Mathematics Standards of Learning, especially for upper elementary.</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2d70d06e18c_0_4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2d70d06e18c_0_4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Nyoka will present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2a4be134f7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2a4be134f7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Nyoka</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2a4be134f74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2a4be134f7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Nyoka</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2d70d06e18c_0_5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2d70d06e18c_0_5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2d70d06e18c_0_5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2d70d06e18c_0_5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fdeffb4c67_0_2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 name="Google Shape;288;gfdeffb4c67_0_2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2d70d06e18c_0_5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2d70d06e18c_0_5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2d75d8c8b5a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2d75d8c8b5a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2d70d06e18c_0_5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2d70d06e18c_0_5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22916adb2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22916adb2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E7FBFF"/>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690008" y="303525"/>
            <a:ext cx="7764000" cy="2052600"/>
          </a:xfrm>
          <a:prstGeom prst="rect">
            <a:avLst/>
          </a:prstGeom>
        </p:spPr>
        <p:txBody>
          <a:bodyPr spcFirstLastPara="1" wrap="square" lIns="91425" tIns="91425" rIns="91425" bIns="91425" anchor="b" anchorCtr="0">
            <a:normAutofit/>
          </a:bodyPr>
          <a:lstStyle>
            <a:lvl1pPr lvl="0">
              <a:spcBef>
                <a:spcPts val="0"/>
              </a:spcBef>
              <a:spcAft>
                <a:spcPts val="0"/>
              </a:spcAft>
              <a:buSzPts val="5200"/>
              <a:buFont typeface="Roboto"/>
              <a:buNone/>
              <a:defRPr sz="5200" b="1">
                <a:latin typeface="Roboto"/>
                <a:ea typeface="Roboto"/>
                <a:cs typeface="Roboto"/>
                <a:sym typeface="Roboto"/>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690001" y="2356125"/>
            <a:ext cx="7764000" cy="7926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2800"/>
              <a:buFont typeface="Barlow"/>
              <a:buNone/>
              <a:defRPr sz="2800">
                <a:latin typeface="Barlow"/>
                <a:ea typeface="Barlow"/>
                <a:cs typeface="Barlow"/>
                <a:sym typeface="Barlow"/>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p:nvPr/>
        </p:nvSpPr>
        <p:spPr>
          <a:xfrm>
            <a:off x="0" y="4739700"/>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0" y="4316316"/>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0" y="3892932"/>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0" y="3469548"/>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0" y="3046164"/>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0" y="2622780"/>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0" y="2199395"/>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0" y="1776011"/>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0" y="1352627"/>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0" y="929243"/>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0" y="505859"/>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0" y="82475"/>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E7FBFF"/>
        </a:solidFill>
        <a:effectLst/>
      </p:bgPr>
    </p:bg>
    <p:spTree>
      <p:nvGrpSpPr>
        <p:cNvPr id="1" name="Shape 24"/>
        <p:cNvGrpSpPr/>
        <p:nvPr/>
      </p:nvGrpSpPr>
      <p:grpSpPr>
        <a:xfrm>
          <a:off x="0" y="0"/>
          <a:ext cx="0" cy="0"/>
          <a:chOff x="0" y="0"/>
          <a:chExt cx="0" cy="0"/>
        </a:xfrm>
      </p:grpSpPr>
      <p:sp>
        <p:nvSpPr>
          <p:cNvPr id="25" name="Google Shape;25;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Font typeface="Roboto"/>
              <a:buNone/>
              <a:defRPr sz="3600" b="1">
                <a:latin typeface="Roboto"/>
                <a:ea typeface="Roboto"/>
                <a:cs typeface="Roboto"/>
                <a:sym typeface="Roboto"/>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6" name="Google Shape;26;p3"/>
          <p:cNvSpPr/>
          <p:nvPr/>
        </p:nvSpPr>
        <p:spPr>
          <a:xfrm>
            <a:off x="13" y="4983000"/>
            <a:ext cx="2286000" cy="1605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a:off x="2285987" y="4983000"/>
            <a:ext cx="2286000" cy="1605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3"/>
          <p:cNvSpPr/>
          <p:nvPr/>
        </p:nvSpPr>
        <p:spPr>
          <a:xfrm>
            <a:off x="4571962" y="4983000"/>
            <a:ext cx="2286000" cy="1605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3"/>
          <p:cNvSpPr/>
          <p:nvPr/>
        </p:nvSpPr>
        <p:spPr>
          <a:xfrm>
            <a:off x="6857987" y="4983000"/>
            <a:ext cx="2286000" cy="1605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1">
  <p:cSld name="SECTION_HEADER_1">
    <p:bg>
      <p:bgPr>
        <a:solidFill>
          <a:schemeClr val="lt1"/>
        </a:solidFill>
        <a:effectLst/>
      </p:bgPr>
    </p:bg>
    <p:spTree>
      <p:nvGrpSpPr>
        <p:cNvPr id="1" name="Shape 30"/>
        <p:cNvGrpSpPr/>
        <p:nvPr/>
      </p:nvGrpSpPr>
      <p:grpSpPr>
        <a:xfrm>
          <a:off x="0" y="0"/>
          <a:ext cx="0" cy="0"/>
          <a:chOff x="0" y="0"/>
          <a:chExt cx="0" cy="0"/>
        </a:xfrm>
      </p:grpSpPr>
      <p:sp>
        <p:nvSpPr>
          <p:cNvPr id="31" name="Google Shape;31;p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Font typeface="Roboto"/>
              <a:buNone/>
              <a:defRPr sz="3600" b="1">
                <a:latin typeface="Roboto"/>
                <a:ea typeface="Roboto"/>
                <a:cs typeface="Roboto"/>
                <a:sym typeface="Roboto"/>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32" name="Google Shape;32;p4"/>
          <p:cNvSpPr/>
          <p:nvPr/>
        </p:nvSpPr>
        <p:spPr>
          <a:xfrm>
            <a:off x="13" y="4983000"/>
            <a:ext cx="2286000" cy="1605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4"/>
          <p:cNvSpPr/>
          <p:nvPr/>
        </p:nvSpPr>
        <p:spPr>
          <a:xfrm>
            <a:off x="2285987" y="4983000"/>
            <a:ext cx="2286000" cy="1605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4"/>
          <p:cNvSpPr/>
          <p:nvPr/>
        </p:nvSpPr>
        <p:spPr>
          <a:xfrm>
            <a:off x="4571962" y="4983000"/>
            <a:ext cx="2286000" cy="1605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4"/>
          <p:cNvSpPr/>
          <p:nvPr/>
        </p:nvSpPr>
        <p:spPr>
          <a:xfrm>
            <a:off x="6857987" y="4983000"/>
            <a:ext cx="2286000" cy="1605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rgbClr val="E7FBFF"/>
        </a:solidFill>
        <a:effectLst/>
      </p:bgPr>
    </p:bg>
    <p:spTree>
      <p:nvGrpSpPr>
        <p:cNvPr id="1" name="Shape 36"/>
        <p:cNvGrpSpPr/>
        <p:nvPr/>
      </p:nvGrpSpPr>
      <p:grpSpPr>
        <a:xfrm>
          <a:off x="0" y="0"/>
          <a:ext cx="0" cy="0"/>
          <a:chOff x="0" y="0"/>
          <a:chExt cx="0" cy="0"/>
        </a:xfrm>
      </p:grpSpPr>
      <p:sp>
        <p:nvSpPr>
          <p:cNvPr id="37" name="Google Shape;37;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8" name="Google Shape;38;p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39" name="Google Shape;39;p5"/>
          <p:cNvSpPr/>
          <p:nvPr/>
        </p:nvSpPr>
        <p:spPr>
          <a:xfrm>
            <a:off x="13" y="4983000"/>
            <a:ext cx="2286000" cy="1605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5"/>
          <p:cNvSpPr/>
          <p:nvPr/>
        </p:nvSpPr>
        <p:spPr>
          <a:xfrm>
            <a:off x="2285987" y="4983000"/>
            <a:ext cx="2286000" cy="1605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5"/>
          <p:cNvSpPr/>
          <p:nvPr/>
        </p:nvSpPr>
        <p:spPr>
          <a:xfrm>
            <a:off x="4571962" y="4983000"/>
            <a:ext cx="2286000" cy="1605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5"/>
          <p:cNvSpPr/>
          <p:nvPr/>
        </p:nvSpPr>
        <p:spPr>
          <a:xfrm>
            <a:off x="6857987" y="4983000"/>
            <a:ext cx="2286000" cy="1605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body 1">
  <p:cSld name="TITLE_AND_BODY_1">
    <p:bg>
      <p:bgPr>
        <a:solidFill>
          <a:schemeClr val="lt1"/>
        </a:solidFill>
        <a:effectLst/>
      </p:bgPr>
    </p:bg>
    <p:spTree>
      <p:nvGrpSpPr>
        <p:cNvPr id="1" name="Shape 43"/>
        <p:cNvGrpSpPr/>
        <p:nvPr/>
      </p:nvGrpSpPr>
      <p:grpSpPr>
        <a:xfrm>
          <a:off x="0" y="0"/>
          <a:ext cx="0" cy="0"/>
          <a:chOff x="0" y="0"/>
          <a:chExt cx="0" cy="0"/>
        </a:xfrm>
      </p:grpSpPr>
      <p:sp>
        <p:nvSpPr>
          <p:cNvPr id="44" name="Google Shape;44;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5" name="Google Shape;45;p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6" name="Google Shape;46;p6"/>
          <p:cNvSpPr/>
          <p:nvPr/>
        </p:nvSpPr>
        <p:spPr>
          <a:xfrm>
            <a:off x="13" y="4983000"/>
            <a:ext cx="2286000" cy="1605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6"/>
          <p:cNvSpPr/>
          <p:nvPr/>
        </p:nvSpPr>
        <p:spPr>
          <a:xfrm>
            <a:off x="2285987" y="4983000"/>
            <a:ext cx="2286000" cy="1605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6"/>
          <p:cNvSpPr/>
          <p:nvPr/>
        </p:nvSpPr>
        <p:spPr>
          <a:xfrm>
            <a:off x="4571962" y="4983000"/>
            <a:ext cx="2286000" cy="1605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6"/>
          <p:cNvSpPr/>
          <p:nvPr/>
        </p:nvSpPr>
        <p:spPr>
          <a:xfrm>
            <a:off x="6857987" y="4983000"/>
            <a:ext cx="2286000" cy="1605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body 1 1 1 1">
  <p:cSld name="TITLE_AND_BODY_1_1_1_1">
    <p:bg>
      <p:bgPr>
        <a:solidFill>
          <a:srgbClr val="E7FBFF"/>
        </a:solidFill>
        <a:effectLst/>
      </p:bgPr>
    </p:bg>
    <p:spTree>
      <p:nvGrpSpPr>
        <p:cNvPr id="1" name="Shape 50"/>
        <p:cNvGrpSpPr/>
        <p:nvPr/>
      </p:nvGrpSpPr>
      <p:grpSpPr>
        <a:xfrm>
          <a:off x="0" y="0"/>
          <a:ext cx="0" cy="0"/>
          <a:chOff x="0" y="0"/>
          <a:chExt cx="0" cy="0"/>
        </a:xfrm>
      </p:grpSpPr>
      <p:sp>
        <p:nvSpPr>
          <p:cNvPr id="51" name="Google Shape;51;p7"/>
          <p:cNvSpPr txBox="1">
            <a:spLocks noGrp="1"/>
          </p:cNvSpPr>
          <p:nvPr>
            <p:ph type="title"/>
          </p:nvPr>
        </p:nvSpPr>
        <p:spPr>
          <a:xfrm>
            <a:off x="705650" y="445025"/>
            <a:ext cx="81270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2" name="Google Shape;52;p7"/>
          <p:cNvSpPr txBox="1">
            <a:spLocks noGrp="1"/>
          </p:cNvSpPr>
          <p:nvPr>
            <p:ph type="body" idx="1"/>
          </p:nvPr>
        </p:nvSpPr>
        <p:spPr>
          <a:xfrm>
            <a:off x="705650" y="1152475"/>
            <a:ext cx="81270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53" name="Google Shape;53;p7"/>
          <p:cNvSpPr/>
          <p:nvPr/>
        </p:nvSpPr>
        <p:spPr>
          <a:xfrm>
            <a:off x="0" y="4739700"/>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7"/>
          <p:cNvSpPr/>
          <p:nvPr/>
        </p:nvSpPr>
        <p:spPr>
          <a:xfrm>
            <a:off x="0" y="4316316"/>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7"/>
          <p:cNvSpPr/>
          <p:nvPr/>
        </p:nvSpPr>
        <p:spPr>
          <a:xfrm>
            <a:off x="0" y="3892932"/>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7"/>
          <p:cNvSpPr/>
          <p:nvPr/>
        </p:nvSpPr>
        <p:spPr>
          <a:xfrm>
            <a:off x="0" y="3469548"/>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7"/>
          <p:cNvSpPr/>
          <p:nvPr/>
        </p:nvSpPr>
        <p:spPr>
          <a:xfrm>
            <a:off x="0" y="3046164"/>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7"/>
          <p:cNvSpPr/>
          <p:nvPr/>
        </p:nvSpPr>
        <p:spPr>
          <a:xfrm>
            <a:off x="0" y="2622780"/>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7"/>
          <p:cNvSpPr/>
          <p:nvPr/>
        </p:nvSpPr>
        <p:spPr>
          <a:xfrm>
            <a:off x="0" y="2199395"/>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7"/>
          <p:cNvSpPr/>
          <p:nvPr/>
        </p:nvSpPr>
        <p:spPr>
          <a:xfrm>
            <a:off x="0" y="1776011"/>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7"/>
          <p:cNvSpPr/>
          <p:nvPr/>
        </p:nvSpPr>
        <p:spPr>
          <a:xfrm>
            <a:off x="0" y="1352627"/>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7"/>
          <p:cNvSpPr/>
          <p:nvPr/>
        </p:nvSpPr>
        <p:spPr>
          <a:xfrm>
            <a:off x="0" y="929243"/>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7"/>
          <p:cNvSpPr/>
          <p:nvPr/>
        </p:nvSpPr>
        <p:spPr>
          <a:xfrm>
            <a:off x="0" y="505859"/>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7"/>
          <p:cNvSpPr/>
          <p:nvPr/>
        </p:nvSpPr>
        <p:spPr>
          <a:xfrm>
            <a:off x="0" y="82475"/>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lt1"/>
        </a:solidFill>
        <a:effectLst/>
      </p:bgPr>
    </p:bg>
    <p:spTree>
      <p:nvGrpSpPr>
        <p:cNvPr id="1" name="Shape 65"/>
        <p:cNvGrpSpPr/>
        <p:nvPr/>
      </p:nvGrpSpPr>
      <p:grpSpPr>
        <a:xfrm>
          <a:off x="0" y="0"/>
          <a:ext cx="0" cy="0"/>
          <a:chOff x="0" y="0"/>
          <a:chExt cx="0" cy="0"/>
        </a:xfrm>
      </p:grpSpPr>
      <p:sp>
        <p:nvSpPr>
          <p:cNvPr id="66" name="Google Shape;66;p8"/>
          <p:cNvSpPr txBox="1">
            <a:spLocks noGrp="1"/>
          </p:cNvSpPr>
          <p:nvPr>
            <p:ph type="title"/>
          </p:nvPr>
        </p:nvSpPr>
        <p:spPr>
          <a:xfrm>
            <a:off x="705650" y="445025"/>
            <a:ext cx="81267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7" name="Google Shape;67;p8"/>
          <p:cNvSpPr txBox="1">
            <a:spLocks noGrp="1"/>
          </p:cNvSpPr>
          <p:nvPr>
            <p:ph type="body" idx="1"/>
          </p:nvPr>
        </p:nvSpPr>
        <p:spPr>
          <a:xfrm>
            <a:off x="705650" y="1152475"/>
            <a:ext cx="38151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68" name="Google Shape;68;p8"/>
          <p:cNvSpPr txBox="1">
            <a:spLocks noGrp="1"/>
          </p:cNvSpPr>
          <p:nvPr>
            <p:ph type="body" idx="2"/>
          </p:nvPr>
        </p:nvSpPr>
        <p:spPr>
          <a:xfrm>
            <a:off x="5017335" y="1152475"/>
            <a:ext cx="38151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69" name="Google Shape;69;p8"/>
          <p:cNvSpPr/>
          <p:nvPr/>
        </p:nvSpPr>
        <p:spPr>
          <a:xfrm>
            <a:off x="0" y="4739700"/>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8"/>
          <p:cNvSpPr/>
          <p:nvPr/>
        </p:nvSpPr>
        <p:spPr>
          <a:xfrm>
            <a:off x="0" y="4316316"/>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8"/>
          <p:cNvSpPr/>
          <p:nvPr/>
        </p:nvSpPr>
        <p:spPr>
          <a:xfrm>
            <a:off x="0" y="3892932"/>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8"/>
          <p:cNvSpPr/>
          <p:nvPr/>
        </p:nvSpPr>
        <p:spPr>
          <a:xfrm>
            <a:off x="0" y="3469548"/>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8"/>
          <p:cNvSpPr/>
          <p:nvPr/>
        </p:nvSpPr>
        <p:spPr>
          <a:xfrm>
            <a:off x="0" y="3046164"/>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8"/>
          <p:cNvSpPr/>
          <p:nvPr/>
        </p:nvSpPr>
        <p:spPr>
          <a:xfrm>
            <a:off x="0" y="2622780"/>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8"/>
          <p:cNvSpPr/>
          <p:nvPr/>
        </p:nvSpPr>
        <p:spPr>
          <a:xfrm>
            <a:off x="0" y="2199395"/>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8"/>
          <p:cNvSpPr/>
          <p:nvPr/>
        </p:nvSpPr>
        <p:spPr>
          <a:xfrm>
            <a:off x="0" y="1776011"/>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8"/>
          <p:cNvSpPr/>
          <p:nvPr/>
        </p:nvSpPr>
        <p:spPr>
          <a:xfrm>
            <a:off x="0" y="1352627"/>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8"/>
          <p:cNvSpPr/>
          <p:nvPr/>
        </p:nvSpPr>
        <p:spPr>
          <a:xfrm>
            <a:off x="0" y="929243"/>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8"/>
          <p:cNvSpPr/>
          <p:nvPr/>
        </p:nvSpPr>
        <p:spPr>
          <a:xfrm>
            <a:off x="0" y="505859"/>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8"/>
          <p:cNvSpPr/>
          <p:nvPr/>
        </p:nvSpPr>
        <p:spPr>
          <a:xfrm>
            <a:off x="0" y="82475"/>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1"/>
        <p:cNvGrpSpPr/>
        <p:nvPr/>
      </p:nvGrpSpPr>
      <p:grpSpPr>
        <a:xfrm>
          <a:off x="0" y="0"/>
          <a:ext cx="0" cy="0"/>
          <a:chOff x="0" y="0"/>
          <a:chExt cx="0" cy="0"/>
        </a:xfrm>
      </p:grpSpPr>
      <p:sp>
        <p:nvSpPr>
          <p:cNvPr id="82" name="Google Shape;82;p9"/>
          <p:cNvSpPr txBox="1">
            <a:spLocks noGrp="1"/>
          </p:cNvSpPr>
          <p:nvPr>
            <p:ph type="title"/>
          </p:nvPr>
        </p:nvSpPr>
        <p:spPr>
          <a:xfrm>
            <a:off x="705650" y="445025"/>
            <a:ext cx="77667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3" name="Google Shape;83;p9"/>
          <p:cNvSpPr/>
          <p:nvPr/>
        </p:nvSpPr>
        <p:spPr>
          <a:xfrm>
            <a:off x="0" y="4739700"/>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9"/>
          <p:cNvSpPr/>
          <p:nvPr/>
        </p:nvSpPr>
        <p:spPr>
          <a:xfrm>
            <a:off x="0" y="4316316"/>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9"/>
          <p:cNvSpPr/>
          <p:nvPr/>
        </p:nvSpPr>
        <p:spPr>
          <a:xfrm>
            <a:off x="0" y="3892932"/>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9"/>
          <p:cNvSpPr/>
          <p:nvPr/>
        </p:nvSpPr>
        <p:spPr>
          <a:xfrm>
            <a:off x="0" y="3469548"/>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9"/>
          <p:cNvSpPr/>
          <p:nvPr/>
        </p:nvSpPr>
        <p:spPr>
          <a:xfrm>
            <a:off x="0" y="3046164"/>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9"/>
          <p:cNvSpPr/>
          <p:nvPr/>
        </p:nvSpPr>
        <p:spPr>
          <a:xfrm>
            <a:off x="0" y="2622780"/>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9"/>
          <p:cNvSpPr/>
          <p:nvPr/>
        </p:nvSpPr>
        <p:spPr>
          <a:xfrm>
            <a:off x="0" y="2199395"/>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9"/>
          <p:cNvSpPr/>
          <p:nvPr/>
        </p:nvSpPr>
        <p:spPr>
          <a:xfrm>
            <a:off x="0" y="1776011"/>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9"/>
          <p:cNvSpPr/>
          <p:nvPr/>
        </p:nvSpPr>
        <p:spPr>
          <a:xfrm>
            <a:off x="0" y="1352627"/>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9"/>
          <p:cNvSpPr/>
          <p:nvPr/>
        </p:nvSpPr>
        <p:spPr>
          <a:xfrm>
            <a:off x="0" y="929243"/>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9"/>
          <p:cNvSpPr/>
          <p:nvPr/>
        </p:nvSpPr>
        <p:spPr>
          <a:xfrm>
            <a:off x="0" y="505859"/>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9"/>
          <p:cNvSpPr/>
          <p:nvPr/>
        </p:nvSpPr>
        <p:spPr>
          <a:xfrm>
            <a:off x="0" y="82475"/>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9"/>
          <p:cNvSpPr/>
          <p:nvPr/>
        </p:nvSpPr>
        <p:spPr>
          <a:xfrm>
            <a:off x="8847900" y="4739712"/>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9"/>
          <p:cNvSpPr/>
          <p:nvPr/>
        </p:nvSpPr>
        <p:spPr>
          <a:xfrm>
            <a:off x="8847900" y="4316328"/>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9"/>
          <p:cNvSpPr/>
          <p:nvPr/>
        </p:nvSpPr>
        <p:spPr>
          <a:xfrm>
            <a:off x="8847900" y="3892944"/>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9"/>
          <p:cNvSpPr/>
          <p:nvPr/>
        </p:nvSpPr>
        <p:spPr>
          <a:xfrm>
            <a:off x="8847900" y="3469560"/>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9"/>
          <p:cNvSpPr/>
          <p:nvPr/>
        </p:nvSpPr>
        <p:spPr>
          <a:xfrm>
            <a:off x="8847900" y="3046176"/>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9"/>
          <p:cNvSpPr/>
          <p:nvPr/>
        </p:nvSpPr>
        <p:spPr>
          <a:xfrm>
            <a:off x="8847900" y="2622792"/>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9"/>
          <p:cNvSpPr/>
          <p:nvPr/>
        </p:nvSpPr>
        <p:spPr>
          <a:xfrm>
            <a:off x="8847900" y="2199408"/>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9"/>
          <p:cNvSpPr/>
          <p:nvPr/>
        </p:nvSpPr>
        <p:spPr>
          <a:xfrm>
            <a:off x="8847900" y="1776024"/>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9"/>
          <p:cNvSpPr/>
          <p:nvPr/>
        </p:nvSpPr>
        <p:spPr>
          <a:xfrm>
            <a:off x="8847900" y="1352640"/>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9"/>
          <p:cNvSpPr/>
          <p:nvPr/>
        </p:nvSpPr>
        <p:spPr>
          <a:xfrm>
            <a:off x="8847900" y="929256"/>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9"/>
          <p:cNvSpPr/>
          <p:nvPr/>
        </p:nvSpPr>
        <p:spPr>
          <a:xfrm>
            <a:off x="8847900" y="505872"/>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9"/>
          <p:cNvSpPr/>
          <p:nvPr/>
        </p:nvSpPr>
        <p:spPr>
          <a:xfrm>
            <a:off x="8847900" y="82488"/>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07"/>
        <p:cNvGrpSpPr/>
        <p:nvPr/>
      </p:nvGrpSpPr>
      <p:grpSpPr>
        <a:xfrm>
          <a:off x="0" y="0"/>
          <a:ext cx="0" cy="0"/>
          <a:chOff x="0" y="0"/>
          <a:chExt cx="0" cy="0"/>
        </a:xfrm>
      </p:grpSpPr>
      <p:sp>
        <p:nvSpPr>
          <p:cNvPr id="108" name="Google Shape;108;p10"/>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09" name="Google Shape;109;p10"/>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10" name="Google Shape;110;p10"/>
          <p:cNvSpPr/>
          <p:nvPr/>
        </p:nvSpPr>
        <p:spPr>
          <a:xfrm>
            <a:off x="8320750" y="4739702"/>
            <a:ext cx="8232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0"/>
          <p:cNvSpPr/>
          <p:nvPr/>
        </p:nvSpPr>
        <p:spPr>
          <a:xfrm>
            <a:off x="8320750" y="4316320"/>
            <a:ext cx="8232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0"/>
          <p:cNvSpPr/>
          <p:nvPr/>
        </p:nvSpPr>
        <p:spPr>
          <a:xfrm>
            <a:off x="8320750" y="3892938"/>
            <a:ext cx="8232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0"/>
          <p:cNvSpPr/>
          <p:nvPr/>
        </p:nvSpPr>
        <p:spPr>
          <a:xfrm>
            <a:off x="8320750" y="3469556"/>
            <a:ext cx="8232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0"/>
          <p:cNvSpPr/>
          <p:nvPr/>
        </p:nvSpPr>
        <p:spPr>
          <a:xfrm>
            <a:off x="8320750" y="3046174"/>
            <a:ext cx="8232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0"/>
          <p:cNvSpPr/>
          <p:nvPr/>
        </p:nvSpPr>
        <p:spPr>
          <a:xfrm>
            <a:off x="8320750" y="2622792"/>
            <a:ext cx="8232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0"/>
          <p:cNvSpPr/>
          <p:nvPr/>
        </p:nvSpPr>
        <p:spPr>
          <a:xfrm>
            <a:off x="8320750" y="2199410"/>
            <a:ext cx="8232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0"/>
          <p:cNvSpPr/>
          <p:nvPr/>
        </p:nvSpPr>
        <p:spPr>
          <a:xfrm>
            <a:off x="8320750" y="1776028"/>
            <a:ext cx="8232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0"/>
          <p:cNvSpPr/>
          <p:nvPr/>
        </p:nvSpPr>
        <p:spPr>
          <a:xfrm>
            <a:off x="8320750" y="1352646"/>
            <a:ext cx="8232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0"/>
          <p:cNvSpPr/>
          <p:nvPr/>
        </p:nvSpPr>
        <p:spPr>
          <a:xfrm>
            <a:off x="8320750" y="929264"/>
            <a:ext cx="8232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0"/>
          <p:cNvSpPr/>
          <p:nvPr/>
        </p:nvSpPr>
        <p:spPr>
          <a:xfrm>
            <a:off x="8320750" y="505882"/>
            <a:ext cx="8232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0"/>
          <p:cNvSpPr/>
          <p:nvPr/>
        </p:nvSpPr>
        <p:spPr>
          <a:xfrm>
            <a:off x="8320750" y="82500"/>
            <a:ext cx="8232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22"/>
        <p:cNvGrpSpPr/>
        <p:nvPr/>
      </p:nvGrpSpPr>
      <p:grpSpPr>
        <a:xfrm>
          <a:off x="0" y="0"/>
          <a:ext cx="0" cy="0"/>
          <a:chOff x="0" y="0"/>
          <a:chExt cx="0" cy="0"/>
        </a:xfrm>
      </p:grpSpPr>
      <p:sp>
        <p:nvSpPr>
          <p:cNvPr id="123" name="Google Shape;123;p11"/>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24" name="Google Shape;124;p11"/>
          <p:cNvSpPr/>
          <p:nvPr/>
        </p:nvSpPr>
        <p:spPr>
          <a:xfrm>
            <a:off x="8320750" y="4739702"/>
            <a:ext cx="8232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1"/>
          <p:cNvSpPr/>
          <p:nvPr/>
        </p:nvSpPr>
        <p:spPr>
          <a:xfrm>
            <a:off x="8320750" y="4316320"/>
            <a:ext cx="8232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1"/>
          <p:cNvSpPr/>
          <p:nvPr/>
        </p:nvSpPr>
        <p:spPr>
          <a:xfrm>
            <a:off x="8320750" y="3892938"/>
            <a:ext cx="8232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1"/>
          <p:cNvSpPr/>
          <p:nvPr/>
        </p:nvSpPr>
        <p:spPr>
          <a:xfrm>
            <a:off x="8320750" y="3469556"/>
            <a:ext cx="8232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1"/>
          <p:cNvSpPr/>
          <p:nvPr/>
        </p:nvSpPr>
        <p:spPr>
          <a:xfrm>
            <a:off x="8320750" y="3046174"/>
            <a:ext cx="8232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1"/>
          <p:cNvSpPr/>
          <p:nvPr/>
        </p:nvSpPr>
        <p:spPr>
          <a:xfrm>
            <a:off x="8320750" y="2622792"/>
            <a:ext cx="8232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1"/>
          <p:cNvSpPr/>
          <p:nvPr/>
        </p:nvSpPr>
        <p:spPr>
          <a:xfrm>
            <a:off x="8320750" y="2199410"/>
            <a:ext cx="8232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1"/>
          <p:cNvSpPr/>
          <p:nvPr/>
        </p:nvSpPr>
        <p:spPr>
          <a:xfrm>
            <a:off x="8320750" y="1776028"/>
            <a:ext cx="8232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1"/>
          <p:cNvSpPr/>
          <p:nvPr/>
        </p:nvSpPr>
        <p:spPr>
          <a:xfrm>
            <a:off x="8320750" y="1352646"/>
            <a:ext cx="8232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1"/>
          <p:cNvSpPr/>
          <p:nvPr/>
        </p:nvSpPr>
        <p:spPr>
          <a:xfrm>
            <a:off x="8320750" y="929264"/>
            <a:ext cx="8232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1"/>
          <p:cNvSpPr/>
          <p:nvPr/>
        </p:nvSpPr>
        <p:spPr>
          <a:xfrm>
            <a:off x="8320750" y="505882"/>
            <a:ext cx="8232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1"/>
          <p:cNvSpPr/>
          <p:nvPr/>
        </p:nvSpPr>
        <p:spPr>
          <a:xfrm>
            <a:off x="8320750" y="82500"/>
            <a:ext cx="8232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Main point 1">
  <p:cSld name="MAIN_POINT_1">
    <p:bg>
      <p:bgPr>
        <a:solidFill>
          <a:srgbClr val="E7FBFF"/>
        </a:solidFill>
        <a:effectLst/>
      </p:bgPr>
    </p:bg>
    <p:spTree>
      <p:nvGrpSpPr>
        <p:cNvPr id="1" name="Shape 136"/>
        <p:cNvGrpSpPr/>
        <p:nvPr/>
      </p:nvGrpSpPr>
      <p:grpSpPr>
        <a:xfrm>
          <a:off x="0" y="0"/>
          <a:ext cx="0" cy="0"/>
          <a:chOff x="0" y="0"/>
          <a:chExt cx="0" cy="0"/>
        </a:xfrm>
      </p:grpSpPr>
      <p:sp>
        <p:nvSpPr>
          <p:cNvPr id="137" name="Google Shape;137;p12"/>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38" name="Google Shape;138;p12"/>
          <p:cNvSpPr/>
          <p:nvPr/>
        </p:nvSpPr>
        <p:spPr>
          <a:xfrm>
            <a:off x="8320750" y="4739702"/>
            <a:ext cx="8232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2"/>
          <p:cNvSpPr/>
          <p:nvPr/>
        </p:nvSpPr>
        <p:spPr>
          <a:xfrm>
            <a:off x="8320750" y="4316320"/>
            <a:ext cx="8232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2"/>
          <p:cNvSpPr/>
          <p:nvPr/>
        </p:nvSpPr>
        <p:spPr>
          <a:xfrm>
            <a:off x="8320750" y="3892938"/>
            <a:ext cx="8232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2"/>
          <p:cNvSpPr/>
          <p:nvPr/>
        </p:nvSpPr>
        <p:spPr>
          <a:xfrm>
            <a:off x="8320750" y="3469556"/>
            <a:ext cx="8232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2"/>
          <p:cNvSpPr/>
          <p:nvPr/>
        </p:nvSpPr>
        <p:spPr>
          <a:xfrm>
            <a:off x="8320750" y="3046174"/>
            <a:ext cx="8232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2"/>
          <p:cNvSpPr/>
          <p:nvPr/>
        </p:nvSpPr>
        <p:spPr>
          <a:xfrm>
            <a:off x="8320750" y="2622792"/>
            <a:ext cx="8232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2"/>
          <p:cNvSpPr/>
          <p:nvPr/>
        </p:nvSpPr>
        <p:spPr>
          <a:xfrm>
            <a:off x="8320750" y="2199410"/>
            <a:ext cx="8232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2"/>
          <p:cNvSpPr/>
          <p:nvPr/>
        </p:nvSpPr>
        <p:spPr>
          <a:xfrm>
            <a:off x="8320750" y="1776028"/>
            <a:ext cx="8232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2"/>
          <p:cNvSpPr/>
          <p:nvPr/>
        </p:nvSpPr>
        <p:spPr>
          <a:xfrm>
            <a:off x="8320750" y="1352646"/>
            <a:ext cx="8232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2"/>
          <p:cNvSpPr/>
          <p:nvPr/>
        </p:nvSpPr>
        <p:spPr>
          <a:xfrm>
            <a:off x="8320750" y="929264"/>
            <a:ext cx="8232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2"/>
          <p:cNvSpPr/>
          <p:nvPr/>
        </p:nvSpPr>
        <p:spPr>
          <a:xfrm>
            <a:off x="8320750" y="505882"/>
            <a:ext cx="8232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2"/>
          <p:cNvSpPr/>
          <p:nvPr/>
        </p:nvSpPr>
        <p:spPr>
          <a:xfrm>
            <a:off x="8320750" y="82500"/>
            <a:ext cx="8232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50"/>
        <p:cNvGrpSpPr/>
        <p:nvPr/>
      </p:nvGrpSpPr>
      <p:grpSpPr>
        <a:xfrm>
          <a:off x="0" y="0"/>
          <a:ext cx="0" cy="0"/>
          <a:chOff x="0" y="0"/>
          <a:chExt cx="0" cy="0"/>
        </a:xfrm>
      </p:grpSpPr>
      <p:sp>
        <p:nvSpPr>
          <p:cNvPr id="151" name="Google Shape;151;p13"/>
          <p:cNvSpPr/>
          <p:nvPr/>
        </p:nvSpPr>
        <p:spPr>
          <a:xfrm>
            <a:off x="4423950" y="4739712"/>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3"/>
          <p:cNvSpPr/>
          <p:nvPr/>
        </p:nvSpPr>
        <p:spPr>
          <a:xfrm>
            <a:off x="4423950" y="4316328"/>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3"/>
          <p:cNvSpPr/>
          <p:nvPr/>
        </p:nvSpPr>
        <p:spPr>
          <a:xfrm>
            <a:off x="4423950" y="3892944"/>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3"/>
          <p:cNvSpPr/>
          <p:nvPr/>
        </p:nvSpPr>
        <p:spPr>
          <a:xfrm>
            <a:off x="4423950" y="3469560"/>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3"/>
          <p:cNvSpPr/>
          <p:nvPr/>
        </p:nvSpPr>
        <p:spPr>
          <a:xfrm>
            <a:off x="4423950" y="3046176"/>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3"/>
          <p:cNvSpPr/>
          <p:nvPr/>
        </p:nvSpPr>
        <p:spPr>
          <a:xfrm>
            <a:off x="4423950" y="2622792"/>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3"/>
          <p:cNvSpPr/>
          <p:nvPr/>
        </p:nvSpPr>
        <p:spPr>
          <a:xfrm>
            <a:off x="4423950" y="2199408"/>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3"/>
          <p:cNvSpPr/>
          <p:nvPr/>
        </p:nvSpPr>
        <p:spPr>
          <a:xfrm>
            <a:off x="4423950" y="1776024"/>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3"/>
          <p:cNvSpPr/>
          <p:nvPr/>
        </p:nvSpPr>
        <p:spPr>
          <a:xfrm>
            <a:off x="4423950" y="1352640"/>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3"/>
          <p:cNvSpPr/>
          <p:nvPr/>
        </p:nvSpPr>
        <p:spPr>
          <a:xfrm>
            <a:off x="4423950" y="929256"/>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3"/>
          <p:cNvSpPr/>
          <p:nvPr/>
        </p:nvSpPr>
        <p:spPr>
          <a:xfrm>
            <a:off x="4423950" y="505872"/>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3"/>
          <p:cNvSpPr/>
          <p:nvPr/>
        </p:nvSpPr>
        <p:spPr>
          <a:xfrm>
            <a:off x="4423950" y="82488"/>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3"/>
          <p:cNvSpPr/>
          <p:nvPr/>
        </p:nvSpPr>
        <p:spPr>
          <a:xfrm>
            <a:off x="4572000" y="-125"/>
            <a:ext cx="4572000" cy="5143500"/>
          </a:xfrm>
          <a:prstGeom prst="rect">
            <a:avLst/>
          </a:prstGeom>
          <a:solidFill>
            <a:srgbClr val="E7FB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13"/>
          <p:cNvSpPr txBox="1">
            <a:spLocks noGrp="1"/>
          </p:cNvSpPr>
          <p:nvPr>
            <p:ph type="title"/>
          </p:nvPr>
        </p:nvSpPr>
        <p:spPr>
          <a:xfrm>
            <a:off x="1893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165" name="Google Shape;165;p13"/>
          <p:cNvSpPr txBox="1">
            <a:spLocks noGrp="1"/>
          </p:cNvSpPr>
          <p:nvPr>
            <p:ph type="subTitle" idx="1"/>
          </p:nvPr>
        </p:nvSpPr>
        <p:spPr>
          <a:xfrm>
            <a:off x="1893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66" name="Google Shape;166;p13"/>
          <p:cNvSpPr txBox="1">
            <a:spLocks noGrp="1"/>
          </p:cNvSpPr>
          <p:nvPr>
            <p:ph type="body" idx="2"/>
          </p:nvPr>
        </p:nvSpPr>
        <p:spPr>
          <a:xfrm>
            <a:off x="50157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67"/>
        <p:cNvGrpSpPr/>
        <p:nvPr/>
      </p:nvGrpSpPr>
      <p:grpSpPr>
        <a:xfrm>
          <a:off x="0" y="0"/>
          <a:ext cx="0" cy="0"/>
          <a:chOff x="0" y="0"/>
          <a:chExt cx="0" cy="0"/>
        </a:xfrm>
      </p:grpSpPr>
      <p:sp>
        <p:nvSpPr>
          <p:cNvPr id="168" name="Google Shape;168;p14"/>
          <p:cNvSpPr txBox="1">
            <a:spLocks noGrp="1"/>
          </p:cNvSpPr>
          <p:nvPr>
            <p:ph type="body" idx="1"/>
          </p:nvPr>
        </p:nvSpPr>
        <p:spPr>
          <a:xfrm>
            <a:off x="311700" y="41171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169" name="Google Shape;169;p14"/>
          <p:cNvSpPr/>
          <p:nvPr/>
        </p:nvSpPr>
        <p:spPr>
          <a:xfrm>
            <a:off x="311695" y="4722275"/>
            <a:ext cx="1310700" cy="1134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14"/>
          <p:cNvSpPr/>
          <p:nvPr/>
        </p:nvSpPr>
        <p:spPr>
          <a:xfrm>
            <a:off x="1622515" y="4722275"/>
            <a:ext cx="1310700" cy="1134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4"/>
          <p:cNvSpPr/>
          <p:nvPr/>
        </p:nvSpPr>
        <p:spPr>
          <a:xfrm>
            <a:off x="2933336" y="4722275"/>
            <a:ext cx="1310700" cy="1134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4"/>
          <p:cNvSpPr/>
          <p:nvPr/>
        </p:nvSpPr>
        <p:spPr>
          <a:xfrm>
            <a:off x="4244185" y="4722275"/>
            <a:ext cx="1310700" cy="1134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rgbClr val="E7FBFF"/>
        </a:solidFill>
        <a:effectLst/>
      </p:bgPr>
    </p:bg>
    <p:spTree>
      <p:nvGrpSpPr>
        <p:cNvPr id="1" name="Shape 173"/>
        <p:cNvGrpSpPr/>
        <p:nvPr/>
      </p:nvGrpSpPr>
      <p:grpSpPr>
        <a:xfrm>
          <a:off x="0" y="0"/>
          <a:ext cx="0" cy="0"/>
          <a:chOff x="0" y="0"/>
          <a:chExt cx="0" cy="0"/>
        </a:xfrm>
      </p:grpSpPr>
      <p:sp>
        <p:nvSpPr>
          <p:cNvPr id="174" name="Google Shape;174;p15"/>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75" name="Google Shape;175;p15"/>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176" name="Google Shape;176;p15"/>
          <p:cNvSpPr/>
          <p:nvPr/>
        </p:nvSpPr>
        <p:spPr>
          <a:xfrm>
            <a:off x="13" y="0"/>
            <a:ext cx="2286000" cy="1605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5"/>
          <p:cNvSpPr/>
          <p:nvPr/>
        </p:nvSpPr>
        <p:spPr>
          <a:xfrm>
            <a:off x="2285987" y="0"/>
            <a:ext cx="2286000" cy="1605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15"/>
          <p:cNvSpPr/>
          <p:nvPr/>
        </p:nvSpPr>
        <p:spPr>
          <a:xfrm>
            <a:off x="4571962" y="0"/>
            <a:ext cx="2286000" cy="1605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15"/>
          <p:cNvSpPr/>
          <p:nvPr/>
        </p:nvSpPr>
        <p:spPr>
          <a:xfrm>
            <a:off x="6857987" y="0"/>
            <a:ext cx="2286000" cy="1605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ig number 1">
  <p:cSld name="BIG_NUMBER_1">
    <p:spTree>
      <p:nvGrpSpPr>
        <p:cNvPr id="1" name="Shape 180"/>
        <p:cNvGrpSpPr/>
        <p:nvPr/>
      </p:nvGrpSpPr>
      <p:grpSpPr>
        <a:xfrm>
          <a:off x="0" y="0"/>
          <a:ext cx="0" cy="0"/>
          <a:chOff x="0" y="0"/>
          <a:chExt cx="0" cy="0"/>
        </a:xfrm>
      </p:grpSpPr>
      <p:sp>
        <p:nvSpPr>
          <p:cNvPr id="181" name="Google Shape;181;p16"/>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82" name="Google Shape;182;p16"/>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183" name="Google Shape;183;p16"/>
          <p:cNvSpPr/>
          <p:nvPr/>
        </p:nvSpPr>
        <p:spPr>
          <a:xfrm>
            <a:off x="13" y="0"/>
            <a:ext cx="2286000" cy="1605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16"/>
          <p:cNvSpPr/>
          <p:nvPr/>
        </p:nvSpPr>
        <p:spPr>
          <a:xfrm>
            <a:off x="2285987" y="0"/>
            <a:ext cx="2286000" cy="1605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16"/>
          <p:cNvSpPr/>
          <p:nvPr/>
        </p:nvSpPr>
        <p:spPr>
          <a:xfrm>
            <a:off x="4571962" y="0"/>
            <a:ext cx="2286000" cy="1605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6"/>
          <p:cNvSpPr/>
          <p:nvPr/>
        </p:nvSpPr>
        <p:spPr>
          <a:xfrm>
            <a:off x="6857987" y="0"/>
            <a:ext cx="2286000" cy="1605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E7FBFF"/>
        </a:solidFill>
        <a:effectLst/>
      </p:bgPr>
    </p:bg>
    <p:spTree>
      <p:nvGrpSpPr>
        <p:cNvPr id="1" name="Shape 187"/>
        <p:cNvGrpSpPr/>
        <p:nvPr/>
      </p:nvGrpSpPr>
      <p:grpSpPr>
        <a:xfrm>
          <a:off x="0" y="0"/>
          <a:ext cx="0" cy="0"/>
          <a:chOff x="0" y="0"/>
          <a:chExt cx="0" cy="0"/>
        </a:xfrm>
      </p:grpSpPr>
      <p:sp>
        <p:nvSpPr>
          <p:cNvPr id="188" name="Google Shape;188;p17"/>
          <p:cNvSpPr/>
          <p:nvPr/>
        </p:nvSpPr>
        <p:spPr>
          <a:xfrm>
            <a:off x="13" y="0"/>
            <a:ext cx="2286000" cy="1605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7"/>
          <p:cNvSpPr/>
          <p:nvPr/>
        </p:nvSpPr>
        <p:spPr>
          <a:xfrm>
            <a:off x="2285987" y="0"/>
            <a:ext cx="2286000" cy="1605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17"/>
          <p:cNvSpPr/>
          <p:nvPr/>
        </p:nvSpPr>
        <p:spPr>
          <a:xfrm>
            <a:off x="4571962" y="0"/>
            <a:ext cx="2286000" cy="1605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7"/>
          <p:cNvSpPr/>
          <p:nvPr/>
        </p:nvSpPr>
        <p:spPr>
          <a:xfrm>
            <a:off x="6857987" y="0"/>
            <a:ext cx="2286000" cy="1605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1">
  <p:cSld name="BLANK_1">
    <p:bg>
      <p:bgPr>
        <a:solidFill>
          <a:schemeClr val="lt1"/>
        </a:solidFill>
        <a:effectLst/>
      </p:bgPr>
    </p:bg>
    <p:spTree>
      <p:nvGrpSpPr>
        <p:cNvPr id="1" name="Shape 192"/>
        <p:cNvGrpSpPr/>
        <p:nvPr/>
      </p:nvGrpSpPr>
      <p:grpSpPr>
        <a:xfrm>
          <a:off x="0" y="0"/>
          <a:ext cx="0" cy="0"/>
          <a:chOff x="0" y="0"/>
          <a:chExt cx="0" cy="0"/>
        </a:xfrm>
      </p:grpSpPr>
      <p:sp>
        <p:nvSpPr>
          <p:cNvPr id="193" name="Google Shape;193;p18"/>
          <p:cNvSpPr/>
          <p:nvPr/>
        </p:nvSpPr>
        <p:spPr>
          <a:xfrm>
            <a:off x="13" y="0"/>
            <a:ext cx="2286000" cy="1605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18"/>
          <p:cNvSpPr/>
          <p:nvPr/>
        </p:nvSpPr>
        <p:spPr>
          <a:xfrm>
            <a:off x="2285987" y="0"/>
            <a:ext cx="2286000" cy="1605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8"/>
          <p:cNvSpPr/>
          <p:nvPr/>
        </p:nvSpPr>
        <p:spPr>
          <a:xfrm>
            <a:off x="4571962" y="0"/>
            <a:ext cx="2286000" cy="1605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8"/>
          <p:cNvSpPr/>
          <p:nvPr/>
        </p:nvSpPr>
        <p:spPr>
          <a:xfrm>
            <a:off x="6857987" y="0"/>
            <a:ext cx="2286000" cy="1605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Roboto"/>
              <a:buNone/>
              <a:defRPr sz="2800" b="1">
                <a:solidFill>
                  <a:schemeClr val="dk1"/>
                </a:solidFill>
                <a:latin typeface="Roboto"/>
                <a:ea typeface="Roboto"/>
                <a:cs typeface="Roboto"/>
                <a:sym typeface="Roboto"/>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Barlow"/>
              <a:buChar char="●"/>
              <a:defRPr sz="1800">
                <a:solidFill>
                  <a:schemeClr val="dk2"/>
                </a:solidFill>
                <a:latin typeface="Barlow"/>
                <a:ea typeface="Barlow"/>
                <a:cs typeface="Barlow"/>
                <a:sym typeface="Barlow"/>
              </a:defRPr>
            </a:lvl1pPr>
            <a:lvl2pPr marL="914400" lvl="1"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2pPr>
            <a:lvl3pPr marL="1371600" lvl="2"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3pPr>
            <a:lvl4pPr marL="1828800" lvl="3"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4pPr>
            <a:lvl5pPr marL="2286000" lvl="4"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5pPr>
            <a:lvl6pPr marL="2743200" lvl="5"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6pPr>
            <a:lvl7pPr marL="3200400" lvl="6"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7pPr>
            <a:lvl8pPr marL="3657600" lvl="7"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8pPr>
            <a:lvl9pPr marL="4114800" lvl="8"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s://www.kiddom.co/digital-curriculum/kiddom-im/#:~:text=Kiddom%20%2B%20Illustrative%20Mathematics%C2%AE,as%20resources%20for%20problem%2Dsolving." TargetMode="External"/><Relationship Id="rId7" Type="http://schemas.openxmlformats.org/officeDocument/2006/relationships/hyperlink" Target="https://www.hmhco.com/programs/into-math?srsltid=AfmBOoqQEhKVSosob66iQz0KhvhDgKupIfs1ecB6QNa33k15jzEF0all"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s://www.mheducation.com/prek-12/program/microsites/MKTSP-GIP20M0/k-8-story.html#tabsk5" TargetMode="External"/><Relationship Id="rId10"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hyperlink" Target="https://www.savvas.com/solutions/mathematics/core-programs/envision-mathematics-grades-k-5"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19"/>
          <p:cNvSpPr txBox="1">
            <a:spLocks noGrp="1"/>
          </p:cNvSpPr>
          <p:nvPr>
            <p:ph type="ctrTitle"/>
          </p:nvPr>
        </p:nvSpPr>
        <p:spPr>
          <a:xfrm>
            <a:off x="689999" y="303525"/>
            <a:ext cx="8278500" cy="20526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K-5 Mathematics Adoption</a:t>
            </a:r>
            <a:endParaRPr/>
          </a:p>
        </p:txBody>
      </p:sp>
      <p:sp>
        <p:nvSpPr>
          <p:cNvPr id="202" name="Google Shape;202;p19"/>
          <p:cNvSpPr txBox="1">
            <a:spLocks noGrp="1"/>
          </p:cNvSpPr>
          <p:nvPr>
            <p:ph type="subTitle" idx="1"/>
          </p:nvPr>
        </p:nvSpPr>
        <p:spPr>
          <a:xfrm>
            <a:off x="690001" y="2356125"/>
            <a:ext cx="7764000" cy="792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solidFill>
                  <a:srgbClr val="233A44"/>
                </a:solidFill>
              </a:rPr>
              <a:t>for Albemarle County Public Schools</a:t>
            </a:r>
            <a:endParaRPr>
              <a:solidFill>
                <a:srgbClr val="233A44"/>
              </a:solidFill>
            </a:endParaRPr>
          </a:p>
        </p:txBody>
      </p:sp>
      <p:pic>
        <p:nvPicPr>
          <p:cNvPr id="203" name="Google Shape;203;p19"/>
          <p:cNvPicPr preferRelativeResize="0"/>
          <p:nvPr/>
        </p:nvPicPr>
        <p:blipFill>
          <a:blip r:embed="rId3">
            <a:alphaModFix/>
          </a:blip>
          <a:stretch>
            <a:fillRect/>
          </a:stretch>
        </p:blipFill>
        <p:spPr>
          <a:xfrm>
            <a:off x="690000" y="3050650"/>
            <a:ext cx="2298601" cy="1151375"/>
          </a:xfrm>
          <a:prstGeom prst="rect">
            <a:avLst/>
          </a:prstGeom>
          <a:noFill/>
          <a:ln>
            <a:noFill/>
          </a:ln>
        </p:spPr>
      </p:pic>
      <p:sp>
        <p:nvSpPr>
          <p:cNvPr id="204" name="Google Shape;204;p19"/>
          <p:cNvSpPr txBox="1"/>
          <p:nvPr/>
        </p:nvSpPr>
        <p:spPr>
          <a:xfrm>
            <a:off x="6991800" y="3740325"/>
            <a:ext cx="19767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rgbClr val="233A44"/>
                </a:solidFill>
                <a:latin typeface="Barlow"/>
                <a:ea typeface="Barlow"/>
                <a:cs typeface="Barlow"/>
                <a:sym typeface="Barlow"/>
              </a:rPr>
              <a:t>January 09, 2025</a:t>
            </a:r>
            <a:endParaRPr sz="1800">
              <a:solidFill>
                <a:srgbClr val="233A44"/>
              </a:solidFill>
              <a:latin typeface="Barlow"/>
              <a:ea typeface="Barlow"/>
              <a:cs typeface="Barlow"/>
              <a:sym typeface="Barlow"/>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20"/>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Agenda</a:t>
            </a:r>
            <a:endParaRPr/>
          </a:p>
        </p:txBody>
      </p:sp>
      <p:sp>
        <p:nvSpPr>
          <p:cNvPr id="210" name="Google Shape;210;p20"/>
          <p:cNvSpPr txBox="1">
            <a:spLocks noGrp="1"/>
          </p:cNvSpPr>
          <p:nvPr>
            <p:ph type="body" idx="1"/>
          </p:nvPr>
        </p:nvSpPr>
        <p:spPr>
          <a:xfrm>
            <a:off x="821575" y="1389600"/>
            <a:ext cx="2808000" cy="7557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1200"/>
              </a:spcAft>
              <a:buNone/>
            </a:pPr>
            <a:r>
              <a:rPr lang="en" sz="1400" b="1"/>
              <a:t>Purpose</a:t>
            </a:r>
            <a:br>
              <a:rPr lang="en" sz="1400" b="1"/>
            </a:br>
            <a:r>
              <a:rPr lang="en"/>
              <a:t>Why are we pursuing a K-5 Math Adoption</a:t>
            </a:r>
            <a:endParaRPr/>
          </a:p>
        </p:txBody>
      </p:sp>
      <p:sp>
        <p:nvSpPr>
          <p:cNvPr id="211" name="Google Shape;211;p20"/>
          <p:cNvSpPr/>
          <p:nvPr/>
        </p:nvSpPr>
        <p:spPr>
          <a:xfrm>
            <a:off x="311700" y="1512450"/>
            <a:ext cx="447000" cy="510000"/>
          </a:xfrm>
          <a:prstGeom prst="rect">
            <a:avLst/>
          </a:prstGeom>
          <a:solidFill>
            <a:srgbClr val="023E8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lt1"/>
                </a:solidFill>
                <a:latin typeface="Roboto"/>
                <a:ea typeface="Roboto"/>
                <a:cs typeface="Roboto"/>
                <a:sym typeface="Roboto"/>
              </a:rPr>
              <a:t>1</a:t>
            </a:r>
            <a:endParaRPr sz="2200" b="1">
              <a:solidFill>
                <a:schemeClr val="lt1"/>
              </a:solidFill>
              <a:latin typeface="Roboto"/>
              <a:ea typeface="Roboto"/>
              <a:cs typeface="Roboto"/>
              <a:sym typeface="Roboto"/>
            </a:endParaRPr>
          </a:p>
        </p:txBody>
      </p:sp>
      <p:sp>
        <p:nvSpPr>
          <p:cNvPr id="212" name="Google Shape;212;p20"/>
          <p:cNvSpPr txBox="1">
            <a:spLocks noGrp="1"/>
          </p:cNvSpPr>
          <p:nvPr>
            <p:ph type="body" idx="1"/>
          </p:nvPr>
        </p:nvSpPr>
        <p:spPr>
          <a:xfrm>
            <a:off x="821575" y="2364975"/>
            <a:ext cx="2808000" cy="7557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1200"/>
              </a:spcAft>
              <a:buNone/>
            </a:pPr>
            <a:r>
              <a:rPr lang="en" sz="1400" b="1"/>
              <a:t>VDOE Updates</a:t>
            </a:r>
            <a:br>
              <a:rPr lang="en" sz="1400" b="1"/>
            </a:br>
            <a:r>
              <a:rPr lang="en"/>
              <a:t>Standards and Resources</a:t>
            </a:r>
            <a:endParaRPr/>
          </a:p>
        </p:txBody>
      </p:sp>
      <p:sp>
        <p:nvSpPr>
          <p:cNvPr id="213" name="Google Shape;213;p20"/>
          <p:cNvSpPr/>
          <p:nvPr/>
        </p:nvSpPr>
        <p:spPr>
          <a:xfrm>
            <a:off x="311700" y="2487825"/>
            <a:ext cx="447000" cy="510000"/>
          </a:xfrm>
          <a:prstGeom prst="rect">
            <a:avLst/>
          </a:prstGeom>
          <a:solidFill>
            <a:srgbClr val="0077B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lt1"/>
                </a:solidFill>
                <a:latin typeface="Roboto"/>
                <a:ea typeface="Roboto"/>
                <a:cs typeface="Roboto"/>
                <a:sym typeface="Roboto"/>
              </a:rPr>
              <a:t>2</a:t>
            </a:r>
            <a:endParaRPr sz="2200" b="1">
              <a:solidFill>
                <a:schemeClr val="lt1"/>
              </a:solidFill>
              <a:latin typeface="Roboto"/>
              <a:ea typeface="Roboto"/>
              <a:cs typeface="Roboto"/>
              <a:sym typeface="Roboto"/>
            </a:endParaRPr>
          </a:p>
        </p:txBody>
      </p:sp>
      <p:sp>
        <p:nvSpPr>
          <p:cNvPr id="214" name="Google Shape;214;p20"/>
          <p:cNvSpPr txBox="1">
            <a:spLocks noGrp="1"/>
          </p:cNvSpPr>
          <p:nvPr>
            <p:ph type="body" idx="1"/>
          </p:nvPr>
        </p:nvSpPr>
        <p:spPr>
          <a:xfrm>
            <a:off x="821575" y="3340350"/>
            <a:ext cx="2808000" cy="7557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1200"/>
              </a:spcAft>
              <a:buNone/>
            </a:pPr>
            <a:r>
              <a:rPr lang="en" sz="1400" b="1"/>
              <a:t>Current State and Goals</a:t>
            </a:r>
            <a:br>
              <a:rPr lang="en" sz="1400" b="1"/>
            </a:br>
            <a:r>
              <a:rPr lang="en"/>
              <a:t>What the adoption committee will accomplish</a:t>
            </a:r>
            <a:endParaRPr/>
          </a:p>
        </p:txBody>
      </p:sp>
      <p:sp>
        <p:nvSpPr>
          <p:cNvPr id="215" name="Google Shape;215;p20"/>
          <p:cNvSpPr/>
          <p:nvPr/>
        </p:nvSpPr>
        <p:spPr>
          <a:xfrm>
            <a:off x="311700" y="3463200"/>
            <a:ext cx="447000" cy="510000"/>
          </a:xfrm>
          <a:prstGeom prst="rect">
            <a:avLst/>
          </a:prstGeom>
          <a:solidFill>
            <a:srgbClr val="0096C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lt1"/>
                </a:solidFill>
                <a:latin typeface="Roboto"/>
                <a:ea typeface="Roboto"/>
                <a:cs typeface="Roboto"/>
                <a:sym typeface="Roboto"/>
              </a:rPr>
              <a:t>3</a:t>
            </a:r>
            <a:endParaRPr sz="2200" b="1">
              <a:solidFill>
                <a:schemeClr val="lt1"/>
              </a:solidFill>
              <a:latin typeface="Roboto"/>
              <a:ea typeface="Roboto"/>
              <a:cs typeface="Roboto"/>
              <a:sym typeface="Roboto"/>
            </a:endParaRPr>
          </a:p>
        </p:txBody>
      </p:sp>
      <p:sp>
        <p:nvSpPr>
          <p:cNvPr id="216" name="Google Shape;216;p20"/>
          <p:cNvSpPr txBox="1">
            <a:spLocks noGrp="1"/>
          </p:cNvSpPr>
          <p:nvPr>
            <p:ph type="body" idx="1"/>
          </p:nvPr>
        </p:nvSpPr>
        <p:spPr>
          <a:xfrm>
            <a:off x="4426800" y="1389600"/>
            <a:ext cx="2808000" cy="7557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1200"/>
              </a:spcAft>
              <a:buNone/>
            </a:pPr>
            <a:r>
              <a:rPr lang="en" sz="1400" b="1"/>
              <a:t>Current Challenges</a:t>
            </a:r>
            <a:br>
              <a:rPr lang="en" sz="1400" b="1"/>
            </a:br>
            <a:r>
              <a:rPr lang="en"/>
              <a:t>How we will account for VDOE delays</a:t>
            </a:r>
            <a:endParaRPr/>
          </a:p>
        </p:txBody>
      </p:sp>
      <p:sp>
        <p:nvSpPr>
          <p:cNvPr id="217" name="Google Shape;217;p20"/>
          <p:cNvSpPr/>
          <p:nvPr/>
        </p:nvSpPr>
        <p:spPr>
          <a:xfrm>
            <a:off x="3916925" y="1512450"/>
            <a:ext cx="447000" cy="510000"/>
          </a:xfrm>
          <a:prstGeom prst="rect">
            <a:avLst/>
          </a:prstGeom>
          <a:solidFill>
            <a:srgbClr val="00B4D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lt1"/>
                </a:solidFill>
                <a:latin typeface="Roboto"/>
                <a:ea typeface="Roboto"/>
                <a:cs typeface="Roboto"/>
                <a:sym typeface="Roboto"/>
              </a:rPr>
              <a:t>4</a:t>
            </a:r>
            <a:endParaRPr sz="2200" b="1">
              <a:solidFill>
                <a:schemeClr val="lt1"/>
              </a:solidFill>
              <a:latin typeface="Roboto"/>
              <a:ea typeface="Roboto"/>
              <a:cs typeface="Roboto"/>
              <a:sym typeface="Roboto"/>
            </a:endParaRPr>
          </a:p>
        </p:txBody>
      </p:sp>
      <p:sp>
        <p:nvSpPr>
          <p:cNvPr id="218" name="Google Shape;218;p20"/>
          <p:cNvSpPr txBox="1">
            <a:spLocks noGrp="1"/>
          </p:cNvSpPr>
          <p:nvPr>
            <p:ph type="body" idx="1"/>
          </p:nvPr>
        </p:nvSpPr>
        <p:spPr>
          <a:xfrm>
            <a:off x="4426800" y="2364975"/>
            <a:ext cx="2808000" cy="7557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1200"/>
              </a:spcAft>
              <a:buNone/>
            </a:pPr>
            <a:r>
              <a:rPr lang="en" sz="1400" b="1"/>
              <a:t>Committee Structure and Timeline</a:t>
            </a:r>
            <a:br>
              <a:rPr lang="en" sz="1400" b="1"/>
            </a:br>
            <a:endParaRPr/>
          </a:p>
        </p:txBody>
      </p:sp>
      <p:sp>
        <p:nvSpPr>
          <p:cNvPr id="219" name="Google Shape;219;p20"/>
          <p:cNvSpPr/>
          <p:nvPr/>
        </p:nvSpPr>
        <p:spPr>
          <a:xfrm>
            <a:off x="3916925" y="2487825"/>
            <a:ext cx="447000" cy="510000"/>
          </a:xfrm>
          <a:prstGeom prst="rect">
            <a:avLst/>
          </a:prstGeom>
          <a:solidFill>
            <a:srgbClr val="023E8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lt1"/>
                </a:solidFill>
                <a:latin typeface="Roboto"/>
                <a:ea typeface="Roboto"/>
                <a:cs typeface="Roboto"/>
                <a:sym typeface="Roboto"/>
              </a:rPr>
              <a:t>5</a:t>
            </a:r>
            <a:endParaRPr sz="2200" b="1">
              <a:solidFill>
                <a:schemeClr val="lt1"/>
              </a:solidFill>
              <a:latin typeface="Roboto"/>
              <a:ea typeface="Roboto"/>
              <a:cs typeface="Roboto"/>
              <a:sym typeface="Roboto"/>
            </a:endParaRPr>
          </a:p>
        </p:txBody>
      </p:sp>
      <p:sp>
        <p:nvSpPr>
          <p:cNvPr id="220" name="Google Shape;220;p20"/>
          <p:cNvSpPr txBox="1">
            <a:spLocks noGrp="1"/>
          </p:cNvSpPr>
          <p:nvPr>
            <p:ph type="body" idx="1"/>
          </p:nvPr>
        </p:nvSpPr>
        <p:spPr>
          <a:xfrm>
            <a:off x="4426800" y="3340350"/>
            <a:ext cx="2808000" cy="7557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1200"/>
              </a:spcAft>
              <a:buNone/>
            </a:pPr>
            <a:r>
              <a:rPr lang="en" sz="1400" b="1"/>
              <a:t>Initial Resources</a:t>
            </a:r>
            <a:br>
              <a:rPr lang="en" sz="1400" b="1"/>
            </a:br>
            <a:r>
              <a:rPr lang="en"/>
              <a:t>Which resources we will begin the process with</a:t>
            </a:r>
            <a:endParaRPr/>
          </a:p>
        </p:txBody>
      </p:sp>
      <p:sp>
        <p:nvSpPr>
          <p:cNvPr id="221" name="Google Shape;221;p20"/>
          <p:cNvSpPr/>
          <p:nvPr/>
        </p:nvSpPr>
        <p:spPr>
          <a:xfrm>
            <a:off x="3916925" y="3463200"/>
            <a:ext cx="447000" cy="510000"/>
          </a:xfrm>
          <a:prstGeom prst="rect">
            <a:avLst/>
          </a:prstGeom>
          <a:solidFill>
            <a:srgbClr val="0077B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lt1"/>
                </a:solidFill>
                <a:latin typeface="Roboto"/>
                <a:ea typeface="Roboto"/>
                <a:cs typeface="Roboto"/>
                <a:sym typeface="Roboto"/>
              </a:rPr>
              <a:t>6</a:t>
            </a:r>
            <a:endParaRPr sz="2200" b="1">
              <a:solidFill>
                <a:schemeClr val="lt1"/>
              </a:solidFill>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Strategic Plan: Learning for All</a:t>
            </a:r>
            <a:endParaRPr/>
          </a:p>
        </p:txBody>
      </p:sp>
      <p:sp>
        <p:nvSpPr>
          <p:cNvPr id="227" name="Google Shape;227;p21"/>
          <p:cNvSpPr txBox="1"/>
          <p:nvPr/>
        </p:nvSpPr>
        <p:spPr>
          <a:xfrm>
            <a:off x="311700" y="1088075"/>
            <a:ext cx="4520100" cy="104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0096C7"/>
                </a:solidFill>
                <a:latin typeface="Barlow ExtraBold"/>
                <a:ea typeface="Barlow ExtraBold"/>
                <a:cs typeface="Barlow ExtraBold"/>
                <a:sym typeface="Barlow ExtraBold"/>
              </a:rPr>
              <a:t>VISION</a:t>
            </a:r>
            <a:endParaRPr sz="2000">
              <a:solidFill>
                <a:srgbClr val="0096C7"/>
              </a:solidFill>
              <a:latin typeface="Barlow ExtraBold"/>
              <a:ea typeface="Barlow ExtraBold"/>
              <a:cs typeface="Barlow ExtraBold"/>
              <a:sym typeface="Barlow ExtraBold"/>
            </a:endParaRPr>
          </a:p>
          <a:p>
            <a:pPr marL="0" lvl="0" indent="0" algn="l" rtl="0">
              <a:spcBef>
                <a:spcPts val="0"/>
              </a:spcBef>
              <a:spcAft>
                <a:spcPts val="0"/>
              </a:spcAft>
              <a:buNone/>
            </a:pPr>
            <a:r>
              <a:rPr lang="en" sz="1300">
                <a:solidFill>
                  <a:schemeClr val="dk2"/>
                </a:solidFill>
                <a:latin typeface="Barlow"/>
                <a:ea typeface="Barlow"/>
                <a:cs typeface="Barlow"/>
                <a:sym typeface="Barlow"/>
              </a:rPr>
              <a:t>Our learners are engaged in authentic, challenging, and relevant learning experiences, becoming lifelong contributors and leaders in our dynamic and diverse society.</a:t>
            </a:r>
            <a:endParaRPr>
              <a:solidFill>
                <a:schemeClr val="dk2"/>
              </a:solidFill>
              <a:latin typeface="Barlow"/>
              <a:ea typeface="Barlow"/>
              <a:cs typeface="Barlow"/>
              <a:sym typeface="Barlow"/>
            </a:endParaRPr>
          </a:p>
        </p:txBody>
      </p:sp>
      <p:sp>
        <p:nvSpPr>
          <p:cNvPr id="228" name="Google Shape;228;p21"/>
          <p:cNvSpPr txBox="1"/>
          <p:nvPr/>
        </p:nvSpPr>
        <p:spPr>
          <a:xfrm>
            <a:off x="311700" y="2279075"/>
            <a:ext cx="4520100" cy="104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0096C7"/>
                </a:solidFill>
                <a:latin typeface="Barlow ExtraBold"/>
                <a:ea typeface="Barlow ExtraBold"/>
                <a:cs typeface="Barlow ExtraBold"/>
                <a:sym typeface="Barlow ExtraBold"/>
              </a:rPr>
              <a:t>MISSION</a:t>
            </a:r>
            <a:endParaRPr sz="2000">
              <a:solidFill>
                <a:srgbClr val="0096C7"/>
              </a:solidFill>
              <a:latin typeface="Barlow ExtraBold"/>
              <a:ea typeface="Barlow ExtraBold"/>
              <a:cs typeface="Barlow ExtraBold"/>
              <a:sym typeface="Barlow ExtraBold"/>
            </a:endParaRPr>
          </a:p>
          <a:p>
            <a:pPr marL="0" lvl="0" indent="0" algn="l" rtl="0">
              <a:spcBef>
                <a:spcPts val="0"/>
              </a:spcBef>
              <a:spcAft>
                <a:spcPts val="0"/>
              </a:spcAft>
              <a:buNone/>
            </a:pPr>
            <a:r>
              <a:rPr lang="en" sz="1300">
                <a:solidFill>
                  <a:schemeClr val="dk2"/>
                </a:solidFill>
                <a:latin typeface="Barlow"/>
                <a:ea typeface="Barlow"/>
                <a:cs typeface="Barlow"/>
                <a:sym typeface="Barlow"/>
              </a:rPr>
              <a:t>Working together as a team, we will end the predictive value of race, class, gender, and special capacities for our children’s success through high-quality teaching and learning for all. We seek to build relationships with families and communities to ensure that every student succeeds.</a:t>
            </a:r>
            <a:endParaRPr sz="1300">
              <a:solidFill>
                <a:schemeClr val="dk2"/>
              </a:solidFill>
              <a:latin typeface="Barlow"/>
              <a:ea typeface="Barlow"/>
              <a:cs typeface="Barlow"/>
              <a:sym typeface="Barlow"/>
            </a:endParaRPr>
          </a:p>
          <a:p>
            <a:pPr marL="0" lvl="0" indent="0" algn="l" rtl="0">
              <a:spcBef>
                <a:spcPts val="0"/>
              </a:spcBef>
              <a:spcAft>
                <a:spcPts val="0"/>
              </a:spcAft>
              <a:buNone/>
            </a:pPr>
            <a:endParaRPr sz="1300">
              <a:solidFill>
                <a:schemeClr val="dk2"/>
              </a:solidFill>
              <a:latin typeface="Barlow"/>
              <a:ea typeface="Barlow"/>
              <a:cs typeface="Barlow"/>
              <a:sym typeface="Barlow"/>
            </a:endParaRPr>
          </a:p>
          <a:p>
            <a:pPr marL="0" lvl="0" indent="0" algn="l" rtl="0">
              <a:spcBef>
                <a:spcPts val="0"/>
              </a:spcBef>
              <a:spcAft>
                <a:spcPts val="0"/>
              </a:spcAft>
              <a:buNone/>
            </a:pPr>
            <a:r>
              <a:rPr lang="en" sz="1300" b="1">
                <a:solidFill>
                  <a:srgbClr val="03045E"/>
                </a:solidFill>
                <a:latin typeface="Barlow"/>
                <a:ea typeface="Barlow"/>
                <a:cs typeface="Barlow"/>
                <a:sym typeface="Barlow"/>
              </a:rPr>
              <a:t>We will know every student.</a:t>
            </a:r>
            <a:endParaRPr sz="1300" b="1">
              <a:solidFill>
                <a:srgbClr val="03045E"/>
              </a:solidFill>
              <a:latin typeface="Barlow"/>
              <a:ea typeface="Barlow"/>
              <a:cs typeface="Barlow"/>
              <a:sym typeface="Barlow"/>
            </a:endParaRPr>
          </a:p>
        </p:txBody>
      </p:sp>
      <p:grpSp>
        <p:nvGrpSpPr>
          <p:cNvPr id="229" name="Google Shape;229;p21"/>
          <p:cNvGrpSpPr/>
          <p:nvPr/>
        </p:nvGrpSpPr>
        <p:grpSpPr>
          <a:xfrm>
            <a:off x="5331450" y="499525"/>
            <a:ext cx="3244500" cy="4184100"/>
            <a:chOff x="5331450" y="499525"/>
            <a:chExt cx="3244500" cy="4184100"/>
          </a:xfrm>
        </p:grpSpPr>
        <p:sp>
          <p:nvSpPr>
            <p:cNvPr id="230" name="Google Shape;230;p21"/>
            <p:cNvSpPr/>
            <p:nvPr/>
          </p:nvSpPr>
          <p:spPr>
            <a:xfrm>
              <a:off x="5331450" y="499525"/>
              <a:ext cx="3244500" cy="4184100"/>
            </a:xfrm>
            <a:prstGeom prst="roundRect">
              <a:avLst>
                <a:gd name="adj" fmla="val 16667"/>
              </a:avLst>
            </a:prstGeom>
            <a:solidFill>
              <a:srgbClr val="E7FB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rgbClr val="023E8A"/>
                  </a:solidFill>
                  <a:latin typeface="Barlow ExtraBold"/>
                  <a:ea typeface="Barlow ExtraBold"/>
                  <a:cs typeface="Barlow ExtraBold"/>
                  <a:sym typeface="Barlow ExtraBold"/>
                </a:rPr>
                <a:t>VALUES</a:t>
              </a:r>
              <a:endParaRPr sz="1800">
                <a:solidFill>
                  <a:srgbClr val="023E8A"/>
                </a:solidFill>
                <a:latin typeface="Barlow ExtraBold"/>
                <a:ea typeface="Barlow ExtraBold"/>
                <a:cs typeface="Barlow ExtraBold"/>
                <a:sym typeface="Barlow ExtraBold"/>
              </a:endParaRPr>
            </a:p>
            <a:p>
              <a:pPr marL="0" lvl="0" indent="0" algn="ctr" rtl="0">
                <a:spcBef>
                  <a:spcPts val="0"/>
                </a:spcBef>
                <a:spcAft>
                  <a:spcPts val="0"/>
                </a:spcAft>
                <a:buNone/>
              </a:pPr>
              <a:endParaRPr>
                <a:solidFill>
                  <a:schemeClr val="dk2"/>
                </a:solidFill>
                <a:latin typeface="Barlow"/>
                <a:ea typeface="Barlow"/>
                <a:cs typeface="Barlow"/>
                <a:sym typeface="Barlow"/>
              </a:endParaRPr>
            </a:p>
            <a:p>
              <a:pPr marL="0" lvl="0" indent="0" algn="ctr" rtl="0">
                <a:spcBef>
                  <a:spcPts val="0"/>
                </a:spcBef>
                <a:spcAft>
                  <a:spcPts val="0"/>
                </a:spcAft>
                <a:buClr>
                  <a:schemeClr val="dk1"/>
                </a:buClr>
                <a:buSzPts val="1100"/>
                <a:buFont typeface="Arial"/>
                <a:buNone/>
              </a:pPr>
              <a:r>
                <a:rPr lang="en" sz="1200">
                  <a:solidFill>
                    <a:schemeClr val="dk2"/>
                  </a:solidFill>
                  <a:latin typeface="Barlow"/>
                  <a:ea typeface="Barlow"/>
                  <a:cs typeface="Barlow"/>
                  <a:sym typeface="Barlow"/>
                </a:rPr>
                <a:t>Equity</a:t>
              </a:r>
              <a:endParaRPr sz="1200">
                <a:solidFill>
                  <a:schemeClr val="dk2"/>
                </a:solidFill>
                <a:latin typeface="Barlow"/>
                <a:ea typeface="Barlow"/>
                <a:cs typeface="Barlow"/>
                <a:sym typeface="Barlow"/>
              </a:endParaRPr>
            </a:p>
            <a:p>
              <a:pPr marL="0" lvl="0" indent="0" algn="ctr" rtl="0">
                <a:spcBef>
                  <a:spcPts val="0"/>
                </a:spcBef>
                <a:spcAft>
                  <a:spcPts val="0"/>
                </a:spcAft>
                <a:buClr>
                  <a:schemeClr val="dk1"/>
                </a:buClr>
                <a:buSzPts val="1100"/>
                <a:buFont typeface="Arial"/>
                <a:buNone/>
              </a:pPr>
              <a:r>
                <a:rPr lang="en" sz="1200">
                  <a:solidFill>
                    <a:schemeClr val="dk2"/>
                  </a:solidFill>
                  <a:latin typeface="Barlow"/>
                  <a:ea typeface="Barlow"/>
                  <a:cs typeface="Barlow"/>
                  <a:sym typeface="Barlow"/>
                </a:rPr>
                <a:t>Excellence</a:t>
              </a:r>
              <a:endParaRPr sz="1200">
                <a:solidFill>
                  <a:schemeClr val="dk2"/>
                </a:solidFill>
                <a:latin typeface="Barlow"/>
                <a:ea typeface="Barlow"/>
                <a:cs typeface="Barlow"/>
                <a:sym typeface="Barlow"/>
              </a:endParaRPr>
            </a:p>
            <a:p>
              <a:pPr marL="0" lvl="0" indent="0" algn="ctr" rtl="0">
                <a:spcBef>
                  <a:spcPts val="0"/>
                </a:spcBef>
                <a:spcAft>
                  <a:spcPts val="0"/>
                </a:spcAft>
                <a:buClr>
                  <a:schemeClr val="dk1"/>
                </a:buClr>
                <a:buSzPts val="1100"/>
                <a:buFont typeface="Arial"/>
                <a:buNone/>
              </a:pPr>
              <a:r>
                <a:rPr lang="en" sz="1200">
                  <a:solidFill>
                    <a:schemeClr val="dk2"/>
                  </a:solidFill>
                  <a:latin typeface="Barlow"/>
                  <a:ea typeface="Barlow"/>
                  <a:cs typeface="Barlow"/>
                  <a:sym typeface="Barlow"/>
                </a:rPr>
                <a:t>Family and Community</a:t>
              </a:r>
              <a:endParaRPr sz="1200">
                <a:solidFill>
                  <a:schemeClr val="dk2"/>
                </a:solidFill>
                <a:latin typeface="Barlow"/>
                <a:ea typeface="Barlow"/>
                <a:cs typeface="Barlow"/>
                <a:sym typeface="Barlow"/>
              </a:endParaRPr>
            </a:p>
            <a:p>
              <a:pPr marL="0" lvl="0" indent="0" algn="ctr" rtl="0">
                <a:spcBef>
                  <a:spcPts val="0"/>
                </a:spcBef>
                <a:spcAft>
                  <a:spcPts val="0"/>
                </a:spcAft>
                <a:buNone/>
              </a:pPr>
              <a:r>
                <a:rPr lang="en" sz="1200">
                  <a:solidFill>
                    <a:schemeClr val="dk2"/>
                  </a:solidFill>
                  <a:latin typeface="Barlow"/>
                  <a:ea typeface="Barlow"/>
                  <a:cs typeface="Barlow"/>
                  <a:sym typeface="Barlow"/>
                </a:rPr>
                <a:t>Wellness</a:t>
              </a:r>
              <a:endParaRPr sz="1200">
                <a:solidFill>
                  <a:schemeClr val="dk2"/>
                </a:solidFill>
                <a:latin typeface="Barlow"/>
                <a:ea typeface="Barlow"/>
                <a:cs typeface="Barlow"/>
                <a:sym typeface="Barlow"/>
              </a:endParaRPr>
            </a:p>
            <a:p>
              <a:pPr marL="0" lvl="0" indent="0" algn="ctr" rtl="0">
                <a:spcBef>
                  <a:spcPts val="0"/>
                </a:spcBef>
                <a:spcAft>
                  <a:spcPts val="0"/>
                </a:spcAft>
                <a:buNone/>
              </a:pPr>
              <a:endParaRPr>
                <a:solidFill>
                  <a:schemeClr val="dk2"/>
                </a:solidFill>
                <a:latin typeface="Barlow"/>
                <a:ea typeface="Barlow"/>
                <a:cs typeface="Barlow"/>
                <a:sym typeface="Barlow"/>
              </a:endParaRPr>
            </a:p>
            <a:p>
              <a:pPr marL="0" lvl="0" indent="0" algn="ctr" rtl="0">
                <a:spcBef>
                  <a:spcPts val="0"/>
                </a:spcBef>
                <a:spcAft>
                  <a:spcPts val="0"/>
                </a:spcAft>
                <a:buNone/>
              </a:pPr>
              <a:r>
                <a:rPr lang="en" sz="1800">
                  <a:solidFill>
                    <a:srgbClr val="023E8A"/>
                  </a:solidFill>
                  <a:latin typeface="Barlow ExtraBold"/>
                  <a:ea typeface="Barlow ExtraBold"/>
                  <a:cs typeface="Barlow ExtraBold"/>
                  <a:sym typeface="Barlow ExtraBold"/>
                </a:rPr>
                <a:t>GOALS</a:t>
              </a:r>
              <a:endParaRPr sz="1800">
                <a:solidFill>
                  <a:srgbClr val="023E8A"/>
                </a:solidFill>
                <a:latin typeface="Barlow ExtraBold"/>
                <a:ea typeface="Barlow ExtraBold"/>
                <a:cs typeface="Barlow ExtraBold"/>
                <a:sym typeface="Barlow ExtraBold"/>
              </a:endParaRPr>
            </a:p>
            <a:p>
              <a:pPr marL="0" lvl="0" indent="0" algn="ctr" rtl="0">
                <a:spcBef>
                  <a:spcPts val="0"/>
                </a:spcBef>
                <a:spcAft>
                  <a:spcPts val="0"/>
                </a:spcAft>
                <a:buNone/>
              </a:pPr>
              <a:endParaRPr sz="1200">
                <a:solidFill>
                  <a:schemeClr val="dk2"/>
                </a:solidFill>
                <a:latin typeface="Barlow"/>
                <a:ea typeface="Barlow"/>
                <a:cs typeface="Barlow"/>
                <a:sym typeface="Barlow"/>
              </a:endParaRPr>
            </a:p>
            <a:p>
              <a:pPr marL="0" lvl="0" indent="0" algn="ctr" rtl="0">
                <a:spcBef>
                  <a:spcPts val="0"/>
                </a:spcBef>
                <a:spcAft>
                  <a:spcPts val="0"/>
                </a:spcAft>
                <a:buNone/>
              </a:pPr>
              <a:endParaRPr sz="1200">
                <a:solidFill>
                  <a:schemeClr val="dk2"/>
                </a:solidFill>
                <a:latin typeface="Barlow"/>
                <a:ea typeface="Barlow"/>
                <a:cs typeface="Barlow"/>
                <a:sym typeface="Barlow"/>
              </a:endParaRPr>
            </a:p>
            <a:p>
              <a:pPr marL="0" lvl="0" indent="0" algn="ctr" rtl="0">
                <a:spcBef>
                  <a:spcPts val="0"/>
                </a:spcBef>
                <a:spcAft>
                  <a:spcPts val="0"/>
                </a:spcAft>
                <a:buNone/>
              </a:pPr>
              <a:r>
                <a:rPr lang="en" sz="1200">
                  <a:solidFill>
                    <a:schemeClr val="dk2"/>
                  </a:solidFill>
                  <a:latin typeface="Barlow"/>
                  <a:ea typeface="Barlow"/>
                  <a:cs typeface="Barlow"/>
                  <a:sym typeface="Barlow"/>
                </a:rPr>
                <a:t>Thriving Students</a:t>
              </a:r>
              <a:endParaRPr sz="1200">
                <a:solidFill>
                  <a:schemeClr val="dk2"/>
                </a:solidFill>
                <a:latin typeface="Barlow"/>
                <a:ea typeface="Barlow"/>
                <a:cs typeface="Barlow"/>
                <a:sym typeface="Barlow"/>
              </a:endParaRPr>
            </a:p>
            <a:p>
              <a:pPr marL="0" lvl="0" indent="0" algn="ctr" rtl="0">
                <a:spcBef>
                  <a:spcPts val="0"/>
                </a:spcBef>
                <a:spcAft>
                  <a:spcPts val="0"/>
                </a:spcAft>
                <a:buNone/>
              </a:pPr>
              <a:endParaRPr sz="1200">
                <a:solidFill>
                  <a:schemeClr val="dk2"/>
                </a:solidFill>
                <a:latin typeface="Barlow"/>
                <a:ea typeface="Barlow"/>
                <a:cs typeface="Barlow"/>
                <a:sym typeface="Barlow"/>
              </a:endParaRPr>
            </a:p>
            <a:p>
              <a:pPr marL="0" lvl="0" indent="0" algn="ctr" rtl="0">
                <a:spcBef>
                  <a:spcPts val="0"/>
                </a:spcBef>
                <a:spcAft>
                  <a:spcPts val="0"/>
                </a:spcAft>
                <a:buNone/>
              </a:pPr>
              <a:endParaRPr sz="1200">
                <a:solidFill>
                  <a:schemeClr val="dk2"/>
                </a:solidFill>
                <a:latin typeface="Barlow"/>
                <a:ea typeface="Barlow"/>
                <a:cs typeface="Barlow"/>
                <a:sym typeface="Barlow"/>
              </a:endParaRPr>
            </a:p>
            <a:p>
              <a:pPr marL="0" lvl="0" indent="0" algn="ctr" rtl="0">
                <a:spcBef>
                  <a:spcPts val="0"/>
                </a:spcBef>
                <a:spcAft>
                  <a:spcPts val="0"/>
                </a:spcAft>
                <a:buNone/>
              </a:pPr>
              <a:r>
                <a:rPr lang="en" sz="1200">
                  <a:solidFill>
                    <a:schemeClr val="dk2"/>
                  </a:solidFill>
                  <a:latin typeface="Barlow"/>
                  <a:ea typeface="Barlow"/>
                  <a:cs typeface="Barlow"/>
                  <a:sym typeface="Barlow"/>
                </a:rPr>
                <a:t>Affirming and Empowering Communities</a:t>
              </a:r>
              <a:endParaRPr sz="1200">
                <a:solidFill>
                  <a:schemeClr val="dk2"/>
                </a:solidFill>
                <a:latin typeface="Barlow"/>
                <a:ea typeface="Barlow"/>
                <a:cs typeface="Barlow"/>
                <a:sym typeface="Barlow"/>
              </a:endParaRPr>
            </a:p>
            <a:p>
              <a:pPr marL="0" lvl="0" indent="0" algn="ctr" rtl="0">
                <a:spcBef>
                  <a:spcPts val="0"/>
                </a:spcBef>
                <a:spcAft>
                  <a:spcPts val="0"/>
                </a:spcAft>
                <a:buNone/>
              </a:pPr>
              <a:endParaRPr sz="1200">
                <a:solidFill>
                  <a:schemeClr val="dk2"/>
                </a:solidFill>
                <a:latin typeface="Barlow"/>
                <a:ea typeface="Barlow"/>
                <a:cs typeface="Barlow"/>
                <a:sym typeface="Barlow"/>
              </a:endParaRPr>
            </a:p>
            <a:p>
              <a:pPr marL="0" lvl="0" indent="0" algn="ctr" rtl="0">
                <a:spcBef>
                  <a:spcPts val="0"/>
                </a:spcBef>
                <a:spcAft>
                  <a:spcPts val="0"/>
                </a:spcAft>
                <a:buNone/>
              </a:pPr>
              <a:endParaRPr sz="1200">
                <a:solidFill>
                  <a:schemeClr val="dk2"/>
                </a:solidFill>
                <a:latin typeface="Barlow"/>
                <a:ea typeface="Barlow"/>
                <a:cs typeface="Barlow"/>
                <a:sym typeface="Barlow"/>
              </a:endParaRPr>
            </a:p>
            <a:p>
              <a:pPr marL="0" lvl="0" indent="0" algn="ctr" rtl="0">
                <a:spcBef>
                  <a:spcPts val="0"/>
                </a:spcBef>
                <a:spcAft>
                  <a:spcPts val="0"/>
                </a:spcAft>
                <a:buNone/>
              </a:pPr>
              <a:r>
                <a:rPr lang="en" sz="1200">
                  <a:solidFill>
                    <a:schemeClr val="dk2"/>
                  </a:solidFill>
                  <a:latin typeface="Barlow"/>
                  <a:ea typeface="Barlow"/>
                  <a:cs typeface="Barlow"/>
                  <a:sym typeface="Barlow"/>
                </a:rPr>
                <a:t>Equitable, Transformative Resources</a:t>
              </a:r>
              <a:endParaRPr sz="1200">
                <a:solidFill>
                  <a:schemeClr val="dk2"/>
                </a:solidFill>
                <a:latin typeface="Barlow"/>
                <a:ea typeface="Barlow"/>
                <a:cs typeface="Barlow"/>
                <a:sym typeface="Barlow"/>
              </a:endParaRPr>
            </a:p>
          </p:txBody>
        </p:sp>
        <p:pic>
          <p:nvPicPr>
            <p:cNvPr id="231" name="Google Shape;231;p21"/>
            <p:cNvPicPr preferRelativeResize="0"/>
            <p:nvPr/>
          </p:nvPicPr>
          <p:blipFill>
            <a:blip r:embed="rId3">
              <a:alphaModFix/>
            </a:blip>
            <a:stretch>
              <a:fillRect/>
            </a:stretch>
          </p:blipFill>
          <p:spPr>
            <a:xfrm>
              <a:off x="6818727" y="2685642"/>
              <a:ext cx="269949" cy="269949"/>
            </a:xfrm>
            <a:prstGeom prst="rect">
              <a:avLst/>
            </a:prstGeom>
            <a:noFill/>
            <a:ln>
              <a:noFill/>
            </a:ln>
          </p:spPr>
        </p:pic>
        <p:pic>
          <p:nvPicPr>
            <p:cNvPr id="232" name="Google Shape;232;p21"/>
            <p:cNvPicPr preferRelativeResize="0"/>
            <p:nvPr/>
          </p:nvPicPr>
          <p:blipFill>
            <a:blip r:embed="rId4">
              <a:alphaModFix/>
            </a:blip>
            <a:stretch>
              <a:fillRect/>
            </a:stretch>
          </p:blipFill>
          <p:spPr>
            <a:xfrm>
              <a:off x="6818725" y="3244200"/>
              <a:ext cx="269951" cy="269951"/>
            </a:xfrm>
            <a:prstGeom prst="rect">
              <a:avLst/>
            </a:prstGeom>
            <a:noFill/>
            <a:ln>
              <a:noFill/>
            </a:ln>
          </p:spPr>
        </p:pic>
        <p:pic>
          <p:nvPicPr>
            <p:cNvPr id="233" name="Google Shape;233;p21"/>
            <p:cNvPicPr preferRelativeResize="0"/>
            <p:nvPr/>
          </p:nvPicPr>
          <p:blipFill>
            <a:blip r:embed="rId5">
              <a:alphaModFix/>
            </a:blip>
            <a:stretch>
              <a:fillRect/>
            </a:stretch>
          </p:blipFill>
          <p:spPr>
            <a:xfrm>
              <a:off x="6818724" y="3787922"/>
              <a:ext cx="269950" cy="269950"/>
            </a:xfrm>
            <a:prstGeom prst="rect">
              <a:avLst/>
            </a:prstGeom>
            <a:noFill/>
            <a:ln>
              <a:noFill/>
            </a:ln>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Purpose</a:t>
            </a:r>
            <a:endParaRPr/>
          </a:p>
        </p:txBody>
      </p:sp>
      <p:sp>
        <p:nvSpPr>
          <p:cNvPr id="239" name="Google Shape;239;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700" b="1">
                <a:solidFill>
                  <a:srgbClr val="233A44"/>
                </a:solidFill>
              </a:rPr>
              <a:t>ACPS will follow a fair and transparent process to adopt our new K-5 mathematics program that will be best for learners. </a:t>
            </a:r>
            <a:endParaRPr sz="1700" b="1">
              <a:solidFill>
                <a:srgbClr val="233A44"/>
              </a:solidFill>
            </a:endParaRPr>
          </a:p>
          <a:p>
            <a:pPr marL="0" lvl="0" indent="0" algn="l" rtl="0">
              <a:spcBef>
                <a:spcPts val="1200"/>
              </a:spcBef>
              <a:spcAft>
                <a:spcPts val="0"/>
              </a:spcAft>
              <a:buNone/>
            </a:pPr>
            <a:r>
              <a:rPr lang="en" sz="1700">
                <a:solidFill>
                  <a:srgbClr val="233A44"/>
                </a:solidFill>
              </a:rPr>
              <a:t>Our purpose is to follow a process that is:</a:t>
            </a:r>
            <a:endParaRPr sz="1700">
              <a:solidFill>
                <a:srgbClr val="233A44"/>
              </a:solidFill>
            </a:endParaRPr>
          </a:p>
          <a:p>
            <a:pPr marL="457200" lvl="0" indent="-336550" algn="l" rtl="0">
              <a:lnSpc>
                <a:spcPct val="200000"/>
              </a:lnSpc>
              <a:spcBef>
                <a:spcPts val="1200"/>
              </a:spcBef>
              <a:spcAft>
                <a:spcPts val="0"/>
              </a:spcAft>
              <a:buClr>
                <a:srgbClr val="233A44"/>
              </a:buClr>
              <a:buSzPts val="1700"/>
              <a:buChar char="●"/>
            </a:pPr>
            <a:r>
              <a:rPr lang="en" sz="1700">
                <a:solidFill>
                  <a:srgbClr val="233A44"/>
                </a:solidFill>
              </a:rPr>
              <a:t>transparent to guardians/parents, community members, staff, and the School Board;</a:t>
            </a:r>
            <a:endParaRPr sz="1700">
              <a:solidFill>
                <a:srgbClr val="233A44"/>
              </a:solidFill>
            </a:endParaRPr>
          </a:p>
          <a:p>
            <a:pPr marL="457200" lvl="0" indent="-336550" algn="l" rtl="0">
              <a:lnSpc>
                <a:spcPct val="200000"/>
              </a:lnSpc>
              <a:spcBef>
                <a:spcPts val="0"/>
              </a:spcBef>
              <a:spcAft>
                <a:spcPts val="0"/>
              </a:spcAft>
              <a:buClr>
                <a:srgbClr val="233A44"/>
              </a:buClr>
              <a:buSzPts val="1700"/>
              <a:buChar char="●"/>
            </a:pPr>
            <a:r>
              <a:rPr lang="en" sz="1700">
                <a:solidFill>
                  <a:srgbClr val="233A44"/>
                </a:solidFill>
              </a:rPr>
              <a:t>inclusive of ALL voices;</a:t>
            </a:r>
            <a:endParaRPr sz="1700">
              <a:solidFill>
                <a:srgbClr val="233A44"/>
              </a:solidFill>
            </a:endParaRPr>
          </a:p>
          <a:p>
            <a:pPr marL="457200" lvl="0" indent="-336550" algn="l" rtl="0">
              <a:lnSpc>
                <a:spcPct val="200000"/>
              </a:lnSpc>
              <a:spcBef>
                <a:spcPts val="0"/>
              </a:spcBef>
              <a:spcAft>
                <a:spcPts val="0"/>
              </a:spcAft>
              <a:buClr>
                <a:srgbClr val="233A44"/>
              </a:buClr>
              <a:buSzPts val="1700"/>
              <a:buChar char="●"/>
            </a:pPr>
            <a:r>
              <a:rPr lang="en" sz="1700">
                <a:solidFill>
                  <a:srgbClr val="233A44"/>
                </a:solidFill>
              </a:rPr>
              <a:t>thoughtful of ALL current and future scholars; and</a:t>
            </a:r>
            <a:endParaRPr sz="1700">
              <a:solidFill>
                <a:srgbClr val="233A44"/>
              </a:solidFill>
            </a:endParaRPr>
          </a:p>
          <a:p>
            <a:pPr marL="457200" lvl="0" indent="-336550" algn="l" rtl="0">
              <a:lnSpc>
                <a:spcPct val="200000"/>
              </a:lnSpc>
              <a:spcBef>
                <a:spcPts val="0"/>
              </a:spcBef>
              <a:spcAft>
                <a:spcPts val="0"/>
              </a:spcAft>
              <a:buClr>
                <a:srgbClr val="233A44"/>
              </a:buClr>
              <a:buSzPts val="1700"/>
              <a:buChar char="●"/>
            </a:pPr>
            <a:r>
              <a:rPr lang="en" sz="1700">
                <a:solidFill>
                  <a:srgbClr val="233A44"/>
                </a:solidFill>
              </a:rPr>
              <a:t>focused attention given to feedback.</a:t>
            </a:r>
            <a:endParaRPr sz="1700">
              <a:solidFill>
                <a:srgbClr val="233A44"/>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Steering Committee</a:t>
            </a:r>
            <a:endParaRPr/>
          </a:p>
        </p:txBody>
      </p:sp>
      <p:sp>
        <p:nvSpPr>
          <p:cNvPr id="245" name="Google Shape;245;p23"/>
          <p:cNvSpPr txBox="1">
            <a:spLocks noGrp="1"/>
          </p:cNvSpPr>
          <p:nvPr>
            <p:ph type="body" idx="1"/>
          </p:nvPr>
        </p:nvSpPr>
        <p:spPr>
          <a:xfrm>
            <a:off x="311700" y="1017725"/>
            <a:ext cx="8520600" cy="3551100"/>
          </a:xfrm>
          <a:prstGeom prst="rect">
            <a:avLst/>
          </a:prstGeom>
        </p:spPr>
        <p:txBody>
          <a:bodyPr spcFirstLastPara="1" wrap="square" lIns="91425" tIns="91425" rIns="91425" bIns="91425" anchor="t" anchorCtr="0">
            <a:noAutofit/>
          </a:bodyPr>
          <a:lstStyle/>
          <a:p>
            <a:pPr marL="457200" lvl="0" indent="-336550" algn="l" rtl="0">
              <a:spcBef>
                <a:spcPts val="0"/>
              </a:spcBef>
              <a:spcAft>
                <a:spcPts val="0"/>
              </a:spcAft>
              <a:buClr>
                <a:srgbClr val="233A44"/>
              </a:buClr>
              <a:buSzPts val="1700"/>
              <a:buChar char="●"/>
            </a:pPr>
            <a:r>
              <a:rPr lang="en" sz="1700" b="1">
                <a:solidFill>
                  <a:srgbClr val="233A44"/>
                </a:solidFill>
              </a:rPr>
              <a:t>Central Office Leadership:</a:t>
            </a:r>
            <a:endParaRPr sz="1700">
              <a:solidFill>
                <a:srgbClr val="233A44"/>
              </a:solidFill>
            </a:endParaRPr>
          </a:p>
          <a:p>
            <a:pPr marL="914400" lvl="1" indent="-336550" algn="l" rtl="0">
              <a:lnSpc>
                <a:spcPct val="150000"/>
              </a:lnSpc>
              <a:spcBef>
                <a:spcPts val="0"/>
              </a:spcBef>
              <a:spcAft>
                <a:spcPts val="0"/>
              </a:spcAft>
              <a:buClr>
                <a:schemeClr val="dk1"/>
              </a:buClr>
              <a:buSzPts val="1700"/>
              <a:buChar char="○"/>
            </a:pPr>
            <a:r>
              <a:rPr lang="en" sz="1700">
                <a:solidFill>
                  <a:schemeClr val="dk1"/>
                </a:solidFill>
              </a:rPr>
              <a:t>Mrs. Michele Castner, Executive Director of Elementary Ed. </a:t>
            </a:r>
            <a:endParaRPr sz="1700">
              <a:solidFill>
                <a:schemeClr val="dk1"/>
              </a:solidFill>
            </a:endParaRPr>
          </a:p>
          <a:p>
            <a:pPr marL="914400" lvl="1" indent="-336550" algn="l" rtl="0">
              <a:lnSpc>
                <a:spcPct val="150000"/>
              </a:lnSpc>
              <a:spcBef>
                <a:spcPts val="0"/>
              </a:spcBef>
              <a:spcAft>
                <a:spcPts val="0"/>
              </a:spcAft>
              <a:buClr>
                <a:schemeClr val="dk1"/>
              </a:buClr>
              <a:buSzPts val="1700"/>
              <a:buChar char="○"/>
            </a:pPr>
            <a:r>
              <a:rPr lang="en" sz="1700">
                <a:solidFill>
                  <a:schemeClr val="dk1"/>
                </a:solidFill>
              </a:rPr>
              <a:t>Ms. Nyoka R. Green, K-5 Mathematics Curriculum Coordinator</a:t>
            </a:r>
            <a:endParaRPr sz="1700">
              <a:solidFill>
                <a:schemeClr val="dk1"/>
              </a:solidFill>
            </a:endParaRPr>
          </a:p>
          <a:p>
            <a:pPr marL="914400" lvl="1" indent="-336550" algn="l" rtl="0">
              <a:lnSpc>
                <a:spcPct val="150000"/>
              </a:lnSpc>
              <a:spcBef>
                <a:spcPts val="0"/>
              </a:spcBef>
              <a:spcAft>
                <a:spcPts val="0"/>
              </a:spcAft>
              <a:buClr>
                <a:schemeClr val="dk1"/>
              </a:buClr>
              <a:buSzPts val="1700"/>
              <a:buChar char="○"/>
            </a:pPr>
            <a:r>
              <a:rPr lang="en" sz="1700">
                <a:solidFill>
                  <a:schemeClr val="dk1"/>
                </a:solidFill>
              </a:rPr>
              <a:t>Mr. Craig Dommer, Executive Director of Curriculum, Instruction, and Assessment</a:t>
            </a:r>
            <a:endParaRPr sz="1700">
              <a:solidFill>
                <a:schemeClr val="dk1"/>
              </a:solidFill>
            </a:endParaRPr>
          </a:p>
          <a:p>
            <a:pPr marL="914400" lvl="1" indent="-336550" algn="l" rtl="0">
              <a:lnSpc>
                <a:spcPct val="150000"/>
              </a:lnSpc>
              <a:spcBef>
                <a:spcPts val="0"/>
              </a:spcBef>
              <a:spcAft>
                <a:spcPts val="0"/>
              </a:spcAft>
              <a:buClr>
                <a:schemeClr val="dk1"/>
              </a:buClr>
              <a:buSzPts val="1700"/>
              <a:buChar char="○"/>
            </a:pPr>
            <a:r>
              <a:rPr lang="en" sz="1700">
                <a:solidFill>
                  <a:schemeClr val="dk1"/>
                </a:solidFill>
              </a:rPr>
              <a:t>Mr. Chris Gillman, Director of Accountability and Research</a:t>
            </a:r>
            <a:endParaRPr sz="1700">
              <a:solidFill>
                <a:schemeClr val="dk1"/>
              </a:solidFill>
            </a:endParaRPr>
          </a:p>
          <a:p>
            <a:pPr marL="914400" lvl="1" indent="-336550" algn="l" rtl="0">
              <a:lnSpc>
                <a:spcPct val="150000"/>
              </a:lnSpc>
              <a:spcBef>
                <a:spcPts val="0"/>
              </a:spcBef>
              <a:spcAft>
                <a:spcPts val="0"/>
              </a:spcAft>
              <a:buClr>
                <a:schemeClr val="dk1"/>
              </a:buClr>
              <a:buSzPts val="1700"/>
              <a:buChar char="○"/>
            </a:pPr>
            <a:r>
              <a:rPr lang="en" sz="1700">
                <a:solidFill>
                  <a:schemeClr val="dk1"/>
                </a:solidFill>
              </a:rPr>
              <a:t>Mr. Kley Todd, Assistant Director for Technology Integration</a:t>
            </a:r>
            <a:endParaRPr sz="1700">
              <a:solidFill>
                <a:schemeClr val="dk1"/>
              </a:solidFill>
            </a:endParaRPr>
          </a:p>
          <a:p>
            <a:pPr marL="914400" lvl="1" indent="-336550" algn="l" rtl="0">
              <a:lnSpc>
                <a:spcPct val="150000"/>
              </a:lnSpc>
              <a:spcBef>
                <a:spcPts val="0"/>
              </a:spcBef>
              <a:spcAft>
                <a:spcPts val="0"/>
              </a:spcAft>
              <a:buClr>
                <a:schemeClr val="dk1"/>
              </a:buClr>
              <a:buSzPts val="1700"/>
              <a:buChar char="○"/>
            </a:pPr>
            <a:r>
              <a:rPr lang="en" sz="1700">
                <a:solidFill>
                  <a:schemeClr val="dk1"/>
                </a:solidFill>
              </a:rPr>
              <a:t>Dr. Melissa Hairston, Equity Specialist</a:t>
            </a:r>
            <a:endParaRPr sz="1700">
              <a:solidFill>
                <a:schemeClr val="dk1"/>
              </a:solidFill>
            </a:endParaRPr>
          </a:p>
          <a:p>
            <a:pPr marL="914400" lvl="1" indent="-336550" algn="l" rtl="0">
              <a:lnSpc>
                <a:spcPct val="150000"/>
              </a:lnSpc>
              <a:spcBef>
                <a:spcPts val="0"/>
              </a:spcBef>
              <a:spcAft>
                <a:spcPts val="0"/>
              </a:spcAft>
              <a:buClr>
                <a:schemeClr val="dk1"/>
              </a:buClr>
              <a:buSzPts val="1700"/>
              <a:buChar char="○"/>
            </a:pPr>
            <a:r>
              <a:rPr lang="en" sz="1700">
                <a:solidFill>
                  <a:schemeClr val="dk1"/>
                </a:solidFill>
              </a:rPr>
              <a:t>Mr. Steven Turner, Equity Specialist</a:t>
            </a:r>
            <a:endParaRPr sz="1700">
              <a:solidFill>
                <a:schemeClr val="dk1"/>
              </a:solidFill>
            </a:endParaRPr>
          </a:p>
          <a:p>
            <a:pPr marL="914400" lvl="1" indent="-336550" algn="l" rtl="0">
              <a:lnSpc>
                <a:spcPct val="150000"/>
              </a:lnSpc>
              <a:spcBef>
                <a:spcPts val="0"/>
              </a:spcBef>
              <a:spcAft>
                <a:spcPts val="0"/>
              </a:spcAft>
              <a:buClr>
                <a:schemeClr val="dk1"/>
              </a:buClr>
              <a:buSzPts val="1700"/>
              <a:buChar char="○"/>
            </a:pPr>
            <a:r>
              <a:rPr lang="en" sz="1700">
                <a:solidFill>
                  <a:schemeClr val="dk1"/>
                </a:solidFill>
              </a:rPr>
              <a:t>Mrs. Megan Wood, Director of Professional Development</a:t>
            </a:r>
            <a:endParaRPr sz="17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VDOE Process for implementing 2023 Standards of Learning</a:t>
            </a:r>
            <a:endParaRPr/>
          </a:p>
        </p:txBody>
      </p:sp>
      <p:sp>
        <p:nvSpPr>
          <p:cNvPr id="251" name="Google Shape;251;p24"/>
          <p:cNvSpPr txBox="1">
            <a:spLocks noGrp="1"/>
          </p:cNvSpPr>
          <p:nvPr>
            <p:ph type="body" idx="1"/>
          </p:nvPr>
        </p:nvSpPr>
        <p:spPr>
          <a:xfrm>
            <a:off x="311700" y="1637475"/>
            <a:ext cx="8520600" cy="3416400"/>
          </a:xfrm>
          <a:prstGeom prst="rect">
            <a:avLst/>
          </a:prstGeom>
        </p:spPr>
        <p:txBody>
          <a:bodyPr spcFirstLastPara="1" wrap="square" lIns="91425" tIns="91425" rIns="91425" bIns="91425" anchor="t" anchorCtr="0">
            <a:normAutofit lnSpcReduction="10000"/>
          </a:bodyPr>
          <a:lstStyle/>
          <a:p>
            <a:pPr marL="457200" lvl="0" indent="-336550" algn="l" rtl="0">
              <a:spcBef>
                <a:spcPts val="0"/>
              </a:spcBef>
              <a:spcAft>
                <a:spcPts val="0"/>
              </a:spcAft>
              <a:buClr>
                <a:srgbClr val="233A44"/>
              </a:buClr>
              <a:buSzPts val="1700"/>
              <a:buChar char="●"/>
            </a:pPr>
            <a:r>
              <a:rPr lang="en" sz="1700">
                <a:solidFill>
                  <a:srgbClr val="233A44"/>
                </a:solidFill>
              </a:rPr>
              <a:t>2023 Standards adopted Fall 2023 with the intent to increase rigor and expectations for scholars</a:t>
            </a:r>
            <a:endParaRPr sz="1700">
              <a:solidFill>
                <a:srgbClr val="233A44"/>
              </a:solidFill>
            </a:endParaRPr>
          </a:p>
          <a:p>
            <a:pPr marL="914400" lvl="1" indent="-336550" algn="l" rtl="0">
              <a:spcBef>
                <a:spcPts val="0"/>
              </a:spcBef>
              <a:spcAft>
                <a:spcPts val="0"/>
              </a:spcAft>
              <a:buClr>
                <a:srgbClr val="233A44"/>
              </a:buClr>
              <a:buSzPts val="1700"/>
              <a:buChar char="○"/>
            </a:pPr>
            <a:r>
              <a:rPr lang="en" sz="1700">
                <a:solidFill>
                  <a:srgbClr val="233A44"/>
                </a:solidFill>
              </a:rPr>
              <a:t>Standard implementation was accelerated by a year.</a:t>
            </a:r>
            <a:endParaRPr sz="1700">
              <a:solidFill>
                <a:srgbClr val="233A44"/>
              </a:solidFill>
            </a:endParaRPr>
          </a:p>
          <a:p>
            <a:pPr marL="914400" lvl="1" indent="-336550" algn="l" rtl="0">
              <a:spcBef>
                <a:spcPts val="0"/>
              </a:spcBef>
              <a:spcAft>
                <a:spcPts val="0"/>
              </a:spcAft>
              <a:buClr>
                <a:srgbClr val="233A44"/>
              </a:buClr>
              <a:buSzPts val="1700"/>
              <a:buChar char="○"/>
            </a:pPr>
            <a:r>
              <a:rPr lang="en" sz="1700">
                <a:solidFill>
                  <a:srgbClr val="233A44"/>
                </a:solidFill>
              </a:rPr>
              <a:t>Implemented Fall 2024 with no full year to crosswalk for teachers</a:t>
            </a:r>
            <a:endParaRPr sz="1700">
              <a:solidFill>
                <a:srgbClr val="233A44"/>
              </a:solidFill>
            </a:endParaRPr>
          </a:p>
          <a:p>
            <a:pPr marL="914400" lvl="1" indent="-336550" algn="l" rtl="0">
              <a:spcBef>
                <a:spcPts val="0"/>
              </a:spcBef>
              <a:spcAft>
                <a:spcPts val="0"/>
              </a:spcAft>
              <a:buClr>
                <a:srgbClr val="233A44"/>
              </a:buClr>
              <a:buSzPts val="1700"/>
              <a:buChar char="○"/>
            </a:pPr>
            <a:r>
              <a:rPr lang="en" sz="1700">
                <a:solidFill>
                  <a:srgbClr val="233A44"/>
                </a:solidFill>
              </a:rPr>
              <a:t>All current County Resources have been aligned to new standards.</a:t>
            </a:r>
            <a:endParaRPr sz="1700">
              <a:solidFill>
                <a:srgbClr val="233A44"/>
              </a:solidFill>
            </a:endParaRPr>
          </a:p>
          <a:p>
            <a:pPr marL="457200" lvl="0" indent="-336550" algn="l" rtl="0">
              <a:spcBef>
                <a:spcPts val="0"/>
              </a:spcBef>
              <a:spcAft>
                <a:spcPts val="0"/>
              </a:spcAft>
              <a:buClr>
                <a:srgbClr val="233A44"/>
              </a:buClr>
              <a:buSzPts val="1700"/>
              <a:buChar char="●"/>
            </a:pPr>
            <a:r>
              <a:rPr lang="en" sz="1700">
                <a:solidFill>
                  <a:srgbClr val="233A44"/>
                </a:solidFill>
              </a:rPr>
              <a:t>Updated VDOE materials for educators are in progress</a:t>
            </a:r>
            <a:endParaRPr sz="1700">
              <a:solidFill>
                <a:srgbClr val="233A44"/>
              </a:solidFill>
            </a:endParaRPr>
          </a:p>
          <a:p>
            <a:pPr marL="914400" lvl="1" indent="-336550" algn="l" rtl="0">
              <a:spcBef>
                <a:spcPts val="0"/>
              </a:spcBef>
              <a:spcAft>
                <a:spcPts val="0"/>
              </a:spcAft>
              <a:buClr>
                <a:srgbClr val="233A44"/>
              </a:buClr>
              <a:buSzPts val="1700"/>
              <a:buChar char="○"/>
            </a:pPr>
            <a:r>
              <a:rPr lang="en" sz="1700">
                <a:solidFill>
                  <a:srgbClr val="233A44"/>
                </a:solidFill>
              </a:rPr>
              <a:t>In November the VDOE presented a list to the Virginia Board with only 1 approved resource.</a:t>
            </a:r>
            <a:endParaRPr sz="1700">
              <a:solidFill>
                <a:srgbClr val="233A44"/>
              </a:solidFill>
            </a:endParaRPr>
          </a:p>
          <a:p>
            <a:pPr marL="914400" lvl="1" indent="-336550" algn="l" rtl="0">
              <a:spcBef>
                <a:spcPts val="0"/>
              </a:spcBef>
              <a:spcAft>
                <a:spcPts val="0"/>
              </a:spcAft>
              <a:buClr>
                <a:srgbClr val="233A44"/>
              </a:buClr>
              <a:buSzPts val="1700"/>
              <a:buChar char="○"/>
            </a:pPr>
            <a:r>
              <a:rPr lang="en" sz="1700">
                <a:solidFill>
                  <a:srgbClr val="233A44"/>
                </a:solidFill>
              </a:rPr>
              <a:t>In response the Board has requested an updated list at their February meeting.</a:t>
            </a:r>
            <a:endParaRPr sz="1700">
              <a:solidFill>
                <a:srgbClr val="233A44"/>
              </a:solidFill>
            </a:endParaRPr>
          </a:p>
          <a:p>
            <a:pPr marL="914400" lvl="1" indent="-336550" algn="l" rtl="0">
              <a:spcBef>
                <a:spcPts val="0"/>
              </a:spcBef>
              <a:spcAft>
                <a:spcPts val="0"/>
              </a:spcAft>
              <a:buClr>
                <a:srgbClr val="233A44"/>
              </a:buClr>
              <a:buSzPts val="1700"/>
              <a:buChar char="○"/>
            </a:pPr>
            <a:r>
              <a:rPr lang="en" sz="1700" b="1">
                <a:solidFill>
                  <a:srgbClr val="233A44"/>
                </a:solidFill>
              </a:rPr>
              <a:t>Unlike literacy - there is no law requiring ACPS to adopt a state approved resource - other school divisions adopt non-approved resources.</a:t>
            </a:r>
            <a:endParaRPr sz="1700" b="1">
              <a:solidFill>
                <a:srgbClr val="233A44"/>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Current State</a:t>
            </a:r>
            <a:endParaRPr/>
          </a:p>
        </p:txBody>
      </p:sp>
      <p:sp>
        <p:nvSpPr>
          <p:cNvPr id="257" name="Google Shape;257;p25"/>
          <p:cNvSpPr txBox="1">
            <a:spLocks noGrp="1"/>
          </p:cNvSpPr>
          <p:nvPr>
            <p:ph type="body" idx="1"/>
          </p:nvPr>
        </p:nvSpPr>
        <p:spPr>
          <a:xfrm>
            <a:off x="311700" y="1017725"/>
            <a:ext cx="8520600" cy="3865200"/>
          </a:xfrm>
          <a:prstGeom prst="rect">
            <a:avLst/>
          </a:prstGeom>
        </p:spPr>
        <p:txBody>
          <a:bodyPr spcFirstLastPara="1" wrap="square" lIns="91425" tIns="91425" rIns="91425" bIns="91425" anchor="t" anchorCtr="0">
            <a:noAutofit/>
          </a:bodyPr>
          <a:lstStyle/>
          <a:p>
            <a:pPr marL="457200" lvl="0" indent="-336550" algn="l" rtl="0">
              <a:spcBef>
                <a:spcPts val="0"/>
              </a:spcBef>
              <a:spcAft>
                <a:spcPts val="0"/>
              </a:spcAft>
              <a:buClr>
                <a:srgbClr val="233A44"/>
              </a:buClr>
              <a:buSzPts val="1700"/>
              <a:buChar char="●"/>
            </a:pPr>
            <a:r>
              <a:rPr lang="en" sz="1700">
                <a:solidFill>
                  <a:srgbClr val="233A44"/>
                </a:solidFill>
              </a:rPr>
              <a:t>Our current K-5 mathematics program is Investigations (SAVVAS).</a:t>
            </a:r>
            <a:endParaRPr sz="1700">
              <a:solidFill>
                <a:srgbClr val="233A44"/>
              </a:solidFill>
            </a:endParaRPr>
          </a:p>
          <a:p>
            <a:pPr marL="457200" lvl="0" indent="0" algn="l" rtl="0">
              <a:spcBef>
                <a:spcPts val="0"/>
              </a:spcBef>
              <a:spcAft>
                <a:spcPts val="0"/>
              </a:spcAft>
              <a:buNone/>
            </a:pPr>
            <a:endParaRPr sz="1700">
              <a:solidFill>
                <a:srgbClr val="233A44"/>
              </a:solidFill>
            </a:endParaRPr>
          </a:p>
          <a:p>
            <a:pPr marL="457200" lvl="0" indent="-336550" algn="l" rtl="0">
              <a:spcBef>
                <a:spcPts val="0"/>
              </a:spcBef>
              <a:spcAft>
                <a:spcPts val="0"/>
              </a:spcAft>
              <a:buClr>
                <a:srgbClr val="233A44"/>
              </a:buClr>
              <a:buSzPts val="1700"/>
              <a:buChar char="●"/>
            </a:pPr>
            <a:r>
              <a:rPr lang="en" sz="1700">
                <a:solidFill>
                  <a:srgbClr val="233A44"/>
                </a:solidFill>
              </a:rPr>
              <a:t>We have not undergone an extensive K-5 math adoption involving all stakeholders in at least 15 years.</a:t>
            </a:r>
            <a:endParaRPr sz="1700">
              <a:solidFill>
                <a:srgbClr val="233A44"/>
              </a:solidFill>
            </a:endParaRPr>
          </a:p>
          <a:p>
            <a:pPr marL="457200" lvl="0" indent="0" algn="l" rtl="0">
              <a:spcBef>
                <a:spcPts val="0"/>
              </a:spcBef>
              <a:spcAft>
                <a:spcPts val="0"/>
              </a:spcAft>
              <a:buNone/>
            </a:pPr>
            <a:endParaRPr sz="1700">
              <a:solidFill>
                <a:srgbClr val="233A44"/>
              </a:solidFill>
            </a:endParaRPr>
          </a:p>
          <a:p>
            <a:pPr marL="457200" lvl="0" indent="-336550" algn="l" rtl="0">
              <a:spcBef>
                <a:spcPts val="0"/>
              </a:spcBef>
              <a:spcAft>
                <a:spcPts val="0"/>
              </a:spcAft>
              <a:buClr>
                <a:srgbClr val="233A44"/>
              </a:buClr>
              <a:buSzPts val="1700"/>
              <a:buChar char="●"/>
            </a:pPr>
            <a:r>
              <a:rPr lang="en" sz="1700">
                <a:solidFill>
                  <a:srgbClr val="233A44"/>
                </a:solidFill>
              </a:rPr>
              <a:t>Many teachers supplement as necessary with Math Forward, VDOE MIPs, et cetera.</a:t>
            </a:r>
            <a:endParaRPr sz="1700">
              <a:solidFill>
                <a:srgbClr val="233A44"/>
              </a:solidFill>
            </a:endParaRPr>
          </a:p>
          <a:p>
            <a:pPr marL="457200" lvl="0" indent="0" algn="l" rtl="0">
              <a:spcBef>
                <a:spcPts val="0"/>
              </a:spcBef>
              <a:spcAft>
                <a:spcPts val="0"/>
              </a:spcAft>
              <a:buNone/>
            </a:pPr>
            <a:endParaRPr sz="1700">
              <a:solidFill>
                <a:srgbClr val="233A44"/>
              </a:solidFill>
            </a:endParaRPr>
          </a:p>
          <a:p>
            <a:pPr marL="457200" lvl="0" indent="-336550" algn="l" rtl="0">
              <a:spcBef>
                <a:spcPts val="0"/>
              </a:spcBef>
              <a:spcAft>
                <a:spcPts val="0"/>
              </a:spcAft>
              <a:buClr>
                <a:srgbClr val="233A44"/>
              </a:buClr>
              <a:buSzPts val="1700"/>
              <a:buChar char="●"/>
            </a:pPr>
            <a:r>
              <a:rPr lang="en" sz="1700">
                <a:solidFill>
                  <a:srgbClr val="233A44"/>
                </a:solidFill>
              </a:rPr>
              <a:t>SAVVAS did submit a product for K-5 mathematics, just not Investigations.</a:t>
            </a:r>
            <a:endParaRPr sz="1700">
              <a:solidFill>
                <a:srgbClr val="233A44"/>
              </a:solidFill>
            </a:endParaRPr>
          </a:p>
          <a:p>
            <a:pPr marL="0" lvl="0" indent="0" algn="l" rtl="0">
              <a:spcBef>
                <a:spcPts val="1200"/>
              </a:spcBef>
              <a:spcAft>
                <a:spcPts val="1200"/>
              </a:spcAft>
              <a:buNone/>
            </a:pPr>
            <a:endParaRPr sz="1700">
              <a:solidFill>
                <a:srgbClr val="233A44"/>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Outcome Goals </a:t>
            </a:r>
            <a:endParaRPr/>
          </a:p>
        </p:txBody>
      </p:sp>
      <p:sp>
        <p:nvSpPr>
          <p:cNvPr id="263" name="Google Shape;263;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700">
                <a:solidFill>
                  <a:srgbClr val="233A44"/>
                </a:solidFill>
              </a:rPr>
              <a:t>By following a purpose oriented process we will adopt a resource that is:</a:t>
            </a:r>
            <a:endParaRPr sz="1700">
              <a:solidFill>
                <a:srgbClr val="233A44"/>
              </a:solidFill>
            </a:endParaRPr>
          </a:p>
          <a:p>
            <a:pPr marL="457200" lvl="0" indent="-336550" algn="l" rtl="0">
              <a:lnSpc>
                <a:spcPct val="150000"/>
              </a:lnSpc>
              <a:spcBef>
                <a:spcPts val="1200"/>
              </a:spcBef>
              <a:spcAft>
                <a:spcPts val="0"/>
              </a:spcAft>
              <a:buClr>
                <a:srgbClr val="233A44"/>
              </a:buClr>
              <a:buSzPts val="1700"/>
              <a:buChar char="●"/>
            </a:pPr>
            <a:r>
              <a:rPr lang="en" sz="1700">
                <a:solidFill>
                  <a:srgbClr val="233A44"/>
                </a:solidFill>
              </a:rPr>
              <a:t>well-aligned to Virginia SOLs;</a:t>
            </a:r>
            <a:endParaRPr sz="1700">
              <a:solidFill>
                <a:srgbClr val="233A44"/>
              </a:solidFill>
            </a:endParaRPr>
          </a:p>
          <a:p>
            <a:pPr marL="457200" lvl="0" indent="-336550" algn="l" rtl="0">
              <a:lnSpc>
                <a:spcPct val="200000"/>
              </a:lnSpc>
              <a:spcBef>
                <a:spcPts val="0"/>
              </a:spcBef>
              <a:spcAft>
                <a:spcPts val="0"/>
              </a:spcAft>
              <a:buClr>
                <a:srgbClr val="233A44"/>
              </a:buClr>
              <a:buSzPts val="1700"/>
              <a:buChar char="●"/>
            </a:pPr>
            <a:r>
              <a:rPr lang="en" sz="1700">
                <a:solidFill>
                  <a:srgbClr val="233A44"/>
                </a:solidFill>
              </a:rPr>
              <a:t>supportive of learners from diverse cultures;</a:t>
            </a:r>
            <a:endParaRPr sz="1700">
              <a:solidFill>
                <a:srgbClr val="233A44"/>
              </a:solidFill>
            </a:endParaRPr>
          </a:p>
          <a:p>
            <a:pPr marL="457200" lvl="0" indent="-336550" algn="l" rtl="0">
              <a:lnSpc>
                <a:spcPct val="200000"/>
              </a:lnSpc>
              <a:spcBef>
                <a:spcPts val="0"/>
              </a:spcBef>
              <a:spcAft>
                <a:spcPts val="0"/>
              </a:spcAft>
              <a:buClr>
                <a:srgbClr val="233A44"/>
              </a:buClr>
              <a:buSzPts val="1700"/>
              <a:buChar char="●"/>
            </a:pPr>
            <a:r>
              <a:rPr lang="en" sz="1700">
                <a:solidFill>
                  <a:srgbClr val="233A44"/>
                </a:solidFill>
              </a:rPr>
              <a:t>preparing students for secondary and post-secondary math study;</a:t>
            </a:r>
            <a:endParaRPr sz="1700">
              <a:solidFill>
                <a:srgbClr val="233A44"/>
              </a:solidFill>
            </a:endParaRPr>
          </a:p>
          <a:p>
            <a:pPr marL="457200" lvl="0" indent="-336550" algn="l" rtl="0">
              <a:lnSpc>
                <a:spcPct val="200000"/>
              </a:lnSpc>
              <a:spcBef>
                <a:spcPts val="0"/>
              </a:spcBef>
              <a:spcAft>
                <a:spcPts val="0"/>
              </a:spcAft>
              <a:buClr>
                <a:srgbClr val="233A44"/>
              </a:buClr>
              <a:buSzPts val="1700"/>
              <a:buChar char="●"/>
            </a:pPr>
            <a:r>
              <a:rPr lang="en" sz="1700">
                <a:solidFill>
                  <a:srgbClr val="233A44"/>
                </a:solidFill>
              </a:rPr>
              <a:t> implemented for the 2025-26 school year including rich professional learning opportunities.</a:t>
            </a:r>
            <a:endParaRPr sz="1700">
              <a:solidFill>
                <a:srgbClr val="233A44"/>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Accounting for Challenges</a:t>
            </a:r>
            <a:endParaRPr/>
          </a:p>
        </p:txBody>
      </p:sp>
      <p:sp>
        <p:nvSpPr>
          <p:cNvPr id="269" name="Google Shape;269;p2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36550" algn="l" rtl="0">
              <a:lnSpc>
                <a:spcPct val="150000"/>
              </a:lnSpc>
              <a:spcBef>
                <a:spcPts val="0"/>
              </a:spcBef>
              <a:spcAft>
                <a:spcPts val="0"/>
              </a:spcAft>
              <a:buClr>
                <a:srgbClr val="233A44"/>
              </a:buClr>
              <a:buSzPts val="1700"/>
              <a:buChar char="●"/>
            </a:pPr>
            <a:r>
              <a:rPr lang="en" sz="1700">
                <a:solidFill>
                  <a:srgbClr val="233A44"/>
                </a:solidFill>
              </a:rPr>
              <a:t>The Committee will begin work before the final list of state approved resources is published.</a:t>
            </a:r>
            <a:endParaRPr sz="1700">
              <a:solidFill>
                <a:srgbClr val="233A44"/>
              </a:solidFill>
            </a:endParaRPr>
          </a:p>
          <a:p>
            <a:pPr marL="457200" lvl="0" indent="-336550" algn="l" rtl="0">
              <a:lnSpc>
                <a:spcPct val="150000"/>
              </a:lnSpc>
              <a:spcBef>
                <a:spcPts val="1200"/>
              </a:spcBef>
              <a:spcAft>
                <a:spcPts val="0"/>
              </a:spcAft>
              <a:buClr>
                <a:srgbClr val="233A44"/>
              </a:buClr>
              <a:buSzPts val="1700"/>
              <a:buChar char="●"/>
            </a:pPr>
            <a:r>
              <a:rPr lang="en" sz="1700">
                <a:solidFill>
                  <a:srgbClr val="233A44"/>
                </a:solidFill>
              </a:rPr>
              <a:t>Programs to be reviewed are state-approved currently, or are supportive of other purposes and goals.</a:t>
            </a:r>
            <a:endParaRPr sz="1700">
              <a:solidFill>
                <a:srgbClr val="233A44"/>
              </a:solidFill>
            </a:endParaRPr>
          </a:p>
          <a:p>
            <a:pPr marL="457200" lvl="0" indent="-336550" algn="l" rtl="0">
              <a:lnSpc>
                <a:spcPct val="150000"/>
              </a:lnSpc>
              <a:spcBef>
                <a:spcPts val="0"/>
              </a:spcBef>
              <a:spcAft>
                <a:spcPts val="0"/>
              </a:spcAft>
              <a:buClr>
                <a:srgbClr val="233A44"/>
              </a:buClr>
              <a:buSzPts val="1700"/>
              <a:buChar char="●"/>
            </a:pPr>
            <a:r>
              <a:rPr lang="en" sz="1700">
                <a:solidFill>
                  <a:srgbClr val="233A44"/>
                </a:solidFill>
              </a:rPr>
              <a:t>Preference will be given to programs that are on the state approved list.</a:t>
            </a:r>
            <a:endParaRPr sz="1700">
              <a:solidFill>
                <a:srgbClr val="233A44"/>
              </a:solidFill>
            </a:endParaRPr>
          </a:p>
          <a:p>
            <a:pPr marL="457200" lvl="0" indent="-336550" algn="l" rtl="0">
              <a:lnSpc>
                <a:spcPct val="150000"/>
              </a:lnSpc>
              <a:spcBef>
                <a:spcPts val="0"/>
              </a:spcBef>
              <a:spcAft>
                <a:spcPts val="1200"/>
              </a:spcAft>
              <a:buClr>
                <a:srgbClr val="233A44"/>
              </a:buClr>
              <a:buSzPts val="1700"/>
              <a:buChar char="●"/>
            </a:pPr>
            <a:r>
              <a:rPr lang="en" sz="1700">
                <a:solidFill>
                  <a:srgbClr val="233A44"/>
                </a:solidFill>
              </a:rPr>
              <a:t>The committee will have the opportunity to review any resources that are added to the state-approved  list in February.</a:t>
            </a:r>
            <a:endParaRPr sz="1700">
              <a:solidFill>
                <a:srgbClr val="233A44"/>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Division Adoption Committee</a:t>
            </a:r>
            <a:endParaRPr/>
          </a:p>
        </p:txBody>
      </p:sp>
      <p:sp>
        <p:nvSpPr>
          <p:cNvPr id="275" name="Google Shape;275;p28"/>
          <p:cNvSpPr txBox="1">
            <a:spLocks noGrp="1"/>
          </p:cNvSpPr>
          <p:nvPr>
            <p:ph type="body" idx="1"/>
          </p:nvPr>
        </p:nvSpPr>
        <p:spPr>
          <a:xfrm>
            <a:off x="311700" y="1017725"/>
            <a:ext cx="8520600" cy="3551100"/>
          </a:xfrm>
          <a:prstGeom prst="rect">
            <a:avLst/>
          </a:prstGeom>
        </p:spPr>
        <p:txBody>
          <a:bodyPr spcFirstLastPara="1" wrap="square" lIns="91425" tIns="91425" rIns="91425" bIns="91425" anchor="t" anchorCtr="0">
            <a:noAutofit/>
          </a:bodyPr>
          <a:lstStyle/>
          <a:p>
            <a:pPr marL="457200" lvl="0" indent="-336550" algn="l" rtl="0">
              <a:lnSpc>
                <a:spcPct val="200000"/>
              </a:lnSpc>
              <a:spcBef>
                <a:spcPts val="0"/>
              </a:spcBef>
              <a:spcAft>
                <a:spcPts val="0"/>
              </a:spcAft>
              <a:buClr>
                <a:srgbClr val="233A44"/>
              </a:buClr>
              <a:buSzPts val="1700"/>
              <a:buChar char="●"/>
            </a:pPr>
            <a:r>
              <a:rPr lang="en" sz="1700">
                <a:solidFill>
                  <a:srgbClr val="233A44"/>
                </a:solidFill>
              </a:rPr>
              <a:t>7 campus administrators</a:t>
            </a:r>
            <a:endParaRPr sz="1700">
              <a:solidFill>
                <a:srgbClr val="233A44"/>
              </a:solidFill>
            </a:endParaRPr>
          </a:p>
          <a:p>
            <a:pPr marL="457200" lvl="0" indent="-336550" algn="l" rtl="0">
              <a:lnSpc>
                <a:spcPct val="200000"/>
              </a:lnSpc>
              <a:spcBef>
                <a:spcPts val="0"/>
              </a:spcBef>
              <a:spcAft>
                <a:spcPts val="0"/>
              </a:spcAft>
              <a:buClr>
                <a:srgbClr val="233A44"/>
              </a:buClr>
              <a:buSzPts val="1700"/>
              <a:buChar char="●"/>
            </a:pPr>
            <a:r>
              <a:rPr lang="en" sz="1700">
                <a:solidFill>
                  <a:srgbClr val="233A44"/>
                </a:solidFill>
              </a:rPr>
              <a:t>28 K-5 teachers</a:t>
            </a:r>
            <a:endParaRPr sz="1700">
              <a:solidFill>
                <a:srgbClr val="233A44"/>
              </a:solidFill>
            </a:endParaRPr>
          </a:p>
          <a:p>
            <a:pPr marL="457200" lvl="0" indent="-336550" algn="l" rtl="0">
              <a:lnSpc>
                <a:spcPct val="200000"/>
              </a:lnSpc>
              <a:spcBef>
                <a:spcPts val="0"/>
              </a:spcBef>
              <a:spcAft>
                <a:spcPts val="0"/>
              </a:spcAft>
              <a:buClr>
                <a:srgbClr val="233A44"/>
              </a:buClr>
              <a:buSzPts val="1700"/>
              <a:buChar char="●"/>
            </a:pPr>
            <a:r>
              <a:rPr lang="en" sz="1700">
                <a:solidFill>
                  <a:srgbClr val="233A44"/>
                </a:solidFill>
              </a:rPr>
              <a:t>13 K-5 EL/SPED teachers</a:t>
            </a:r>
            <a:endParaRPr sz="1700">
              <a:solidFill>
                <a:srgbClr val="233A44"/>
              </a:solidFill>
            </a:endParaRPr>
          </a:p>
          <a:p>
            <a:pPr marL="457200" lvl="0" indent="-336550" algn="l" rtl="0">
              <a:lnSpc>
                <a:spcPct val="200000"/>
              </a:lnSpc>
              <a:spcBef>
                <a:spcPts val="0"/>
              </a:spcBef>
              <a:spcAft>
                <a:spcPts val="0"/>
              </a:spcAft>
              <a:buClr>
                <a:srgbClr val="233A44"/>
              </a:buClr>
              <a:buSzPts val="1700"/>
              <a:buChar char="●"/>
            </a:pPr>
            <a:r>
              <a:rPr lang="en" sz="1700">
                <a:solidFill>
                  <a:srgbClr val="233A44"/>
                </a:solidFill>
              </a:rPr>
              <a:t>7 instructional coaches</a:t>
            </a:r>
            <a:endParaRPr sz="1700">
              <a:solidFill>
                <a:srgbClr val="233A44"/>
              </a:solidFill>
            </a:endParaRPr>
          </a:p>
          <a:p>
            <a:pPr marL="457200" lvl="0" indent="-336550" algn="l" rtl="0">
              <a:lnSpc>
                <a:spcPct val="200000"/>
              </a:lnSpc>
              <a:spcBef>
                <a:spcPts val="0"/>
              </a:spcBef>
              <a:spcAft>
                <a:spcPts val="0"/>
              </a:spcAft>
              <a:buClr>
                <a:srgbClr val="233A44"/>
              </a:buClr>
              <a:buSzPts val="1700"/>
              <a:buChar char="●"/>
            </a:pPr>
            <a:r>
              <a:rPr lang="en" sz="1700">
                <a:solidFill>
                  <a:srgbClr val="233A44"/>
                </a:solidFill>
              </a:rPr>
              <a:t>9 community partners</a:t>
            </a:r>
            <a:endParaRPr sz="1700">
              <a:solidFill>
                <a:srgbClr val="233A44"/>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Current Adoption Timeline</a:t>
            </a:r>
            <a:endParaRPr/>
          </a:p>
        </p:txBody>
      </p:sp>
      <p:sp>
        <p:nvSpPr>
          <p:cNvPr id="281" name="Google Shape;281;p29"/>
          <p:cNvSpPr txBox="1">
            <a:spLocks noGrp="1"/>
          </p:cNvSpPr>
          <p:nvPr>
            <p:ph type="body" idx="1"/>
          </p:nvPr>
        </p:nvSpPr>
        <p:spPr>
          <a:xfrm>
            <a:off x="105975" y="1017725"/>
            <a:ext cx="1811700" cy="35511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300">
                <a:solidFill>
                  <a:srgbClr val="233A44"/>
                </a:solidFill>
              </a:rPr>
              <a:t>02/05</a:t>
            </a:r>
            <a:endParaRPr sz="1300">
              <a:solidFill>
                <a:srgbClr val="233A44"/>
              </a:solidFill>
            </a:endParaRPr>
          </a:p>
          <a:p>
            <a:pPr marL="457200" lvl="0" indent="-304800" algn="l" rtl="0">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Common understanding of process.</a:t>
            </a:r>
            <a:endParaRPr sz="1200">
              <a:solidFill>
                <a:schemeClr val="dk1"/>
              </a:solidFill>
              <a:latin typeface="Times New Roman"/>
              <a:ea typeface="Times New Roman"/>
              <a:cs typeface="Times New Roman"/>
              <a:sym typeface="Times New Roman"/>
            </a:endParaRPr>
          </a:p>
          <a:p>
            <a:pPr marL="457200" lvl="0" indent="-304800" algn="l" rtl="0">
              <a:spcBef>
                <a:spcPts val="100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Establish program non-negotiables.</a:t>
            </a:r>
            <a:endParaRPr sz="1200">
              <a:solidFill>
                <a:schemeClr val="dk1"/>
              </a:solidFill>
              <a:latin typeface="Times New Roman"/>
              <a:ea typeface="Times New Roman"/>
              <a:cs typeface="Times New Roman"/>
              <a:sym typeface="Times New Roman"/>
            </a:endParaRPr>
          </a:p>
          <a:p>
            <a:pPr marL="457200" lvl="0" indent="-304800" algn="l" rtl="0">
              <a:spcBef>
                <a:spcPts val="100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Review decision-making process.</a:t>
            </a:r>
            <a:endParaRPr sz="1200">
              <a:solidFill>
                <a:schemeClr val="dk1"/>
              </a:solidFill>
              <a:latin typeface="Times New Roman"/>
              <a:ea typeface="Times New Roman"/>
              <a:cs typeface="Times New Roman"/>
              <a:sym typeface="Times New Roman"/>
            </a:endParaRPr>
          </a:p>
          <a:p>
            <a:pPr marL="457200" lvl="0" indent="-304800" algn="l" rtl="0">
              <a:spcBef>
                <a:spcPts val="100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Select program to review.</a:t>
            </a:r>
            <a:endParaRPr sz="120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1300"/>
          </a:p>
        </p:txBody>
      </p:sp>
      <p:sp>
        <p:nvSpPr>
          <p:cNvPr id="282" name="Google Shape;282;p29"/>
          <p:cNvSpPr txBox="1">
            <a:spLocks noGrp="1"/>
          </p:cNvSpPr>
          <p:nvPr>
            <p:ph type="body" idx="1"/>
          </p:nvPr>
        </p:nvSpPr>
        <p:spPr>
          <a:xfrm>
            <a:off x="1917675" y="1017725"/>
            <a:ext cx="1811700" cy="35511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300">
                <a:solidFill>
                  <a:srgbClr val="233A44"/>
                </a:solidFill>
              </a:rPr>
              <a:t>02/26</a:t>
            </a:r>
            <a:endParaRPr sz="1300">
              <a:solidFill>
                <a:srgbClr val="233A44"/>
              </a:solidFill>
            </a:endParaRPr>
          </a:p>
          <a:p>
            <a:pPr marL="457200" lvl="0" indent="-304800" algn="l" rtl="0">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Share feedback from groups.</a:t>
            </a:r>
            <a:endParaRPr sz="1200">
              <a:solidFill>
                <a:schemeClr val="dk1"/>
              </a:solidFill>
              <a:latin typeface="Times New Roman"/>
              <a:ea typeface="Times New Roman"/>
              <a:cs typeface="Times New Roman"/>
              <a:sym typeface="Times New Roman"/>
            </a:endParaRPr>
          </a:p>
          <a:p>
            <a:pPr marL="457200" lvl="0" indent="-304800" algn="l" rtl="0">
              <a:spcBef>
                <a:spcPts val="100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Narrow down to two programs.</a:t>
            </a:r>
            <a:endParaRPr sz="1200">
              <a:solidFill>
                <a:schemeClr val="dk1"/>
              </a:solidFill>
              <a:latin typeface="Times New Roman"/>
              <a:ea typeface="Times New Roman"/>
              <a:cs typeface="Times New Roman"/>
              <a:sym typeface="Times New Roman"/>
            </a:endParaRPr>
          </a:p>
          <a:p>
            <a:pPr marL="457200" lvl="0" indent="-304800" algn="l" rtl="0">
              <a:spcBef>
                <a:spcPts val="100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Materials will be sent to schools so teachers, families, and staff can provide input.</a:t>
            </a:r>
            <a:endParaRPr sz="1200">
              <a:solidFill>
                <a:schemeClr val="dk1"/>
              </a:solidFill>
              <a:latin typeface="Times New Roman"/>
              <a:ea typeface="Times New Roman"/>
              <a:cs typeface="Times New Roman"/>
              <a:sym typeface="Times New Roman"/>
            </a:endParaRPr>
          </a:p>
          <a:p>
            <a:pPr marL="457200" lvl="0" indent="-304800" algn="l" rtl="0">
              <a:spcBef>
                <a:spcPts val="100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Materials in schools by 03/07.</a:t>
            </a:r>
            <a:endParaRPr sz="110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1300"/>
          </a:p>
        </p:txBody>
      </p:sp>
      <p:sp>
        <p:nvSpPr>
          <p:cNvPr id="283" name="Google Shape;283;p29"/>
          <p:cNvSpPr txBox="1">
            <a:spLocks noGrp="1"/>
          </p:cNvSpPr>
          <p:nvPr>
            <p:ph type="body" idx="1"/>
          </p:nvPr>
        </p:nvSpPr>
        <p:spPr>
          <a:xfrm>
            <a:off x="3729375" y="1017725"/>
            <a:ext cx="1811700" cy="35511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300">
                <a:solidFill>
                  <a:srgbClr val="233A44"/>
                </a:solidFill>
              </a:rPr>
              <a:t>03/12</a:t>
            </a:r>
            <a:endParaRPr sz="1300">
              <a:solidFill>
                <a:srgbClr val="233A44"/>
              </a:solidFill>
            </a:endParaRPr>
          </a:p>
          <a:p>
            <a:pPr marL="457200" lvl="0" indent="-304800" algn="l" rtl="0">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Review feedback from schools.</a:t>
            </a:r>
            <a:endParaRPr sz="1200">
              <a:solidFill>
                <a:schemeClr val="dk1"/>
              </a:solidFill>
              <a:latin typeface="Times New Roman"/>
              <a:ea typeface="Times New Roman"/>
              <a:cs typeface="Times New Roman"/>
              <a:sym typeface="Times New Roman"/>
            </a:endParaRPr>
          </a:p>
          <a:p>
            <a:pPr marL="457200" lvl="0" indent="-304800" algn="l" rtl="0">
              <a:spcBef>
                <a:spcPts val="100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Have both publishers present to committee and answer questions.</a:t>
            </a:r>
            <a:endParaRPr sz="110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1300"/>
          </a:p>
        </p:txBody>
      </p:sp>
      <p:sp>
        <p:nvSpPr>
          <p:cNvPr id="284" name="Google Shape;284;p29"/>
          <p:cNvSpPr txBox="1">
            <a:spLocks noGrp="1"/>
          </p:cNvSpPr>
          <p:nvPr>
            <p:ph type="body" idx="1"/>
          </p:nvPr>
        </p:nvSpPr>
        <p:spPr>
          <a:xfrm>
            <a:off x="5541075" y="1017725"/>
            <a:ext cx="1811700" cy="35511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300">
                <a:solidFill>
                  <a:srgbClr val="233A44"/>
                </a:solidFill>
              </a:rPr>
              <a:t>04/24</a:t>
            </a:r>
            <a:endParaRPr sz="1300">
              <a:solidFill>
                <a:srgbClr val="233A44"/>
              </a:solidFill>
            </a:endParaRPr>
          </a:p>
          <a:p>
            <a:pPr marL="457200" lvl="0" indent="-304800" algn="l" rtl="0">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Ensure we have reviewed ALL feedback.</a:t>
            </a:r>
            <a:endParaRPr sz="1200">
              <a:solidFill>
                <a:schemeClr val="dk1"/>
              </a:solidFill>
              <a:latin typeface="Times New Roman"/>
              <a:ea typeface="Times New Roman"/>
              <a:cs typeface="Times New Roman"/>
              <a:sym typeface="Times New Roman"/>
            </a:endParaRPr>
          </a:p>
          <a:p>
            <a:pPr marL="457200" lvl="0" indent="-304800" algn="l" rtl="0">
              <a:spcBef>
                <a:spcPts val="100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Complete Textbook Adoption Forms for each program.</a:t>
            </a:r>
            <a:endParaRPr sz="1200">
              <a:solidFill>
                <a:schemeClr val="dk1"/>
              </a:solidFill>
              <a:latin typeface="Times New Roman"/>
              <a:ea typeface="Times New Roman"/>
              <a:cs typeface="Times New Roman"/>
              <a:sym typeface="Times New Roman"/>
            </a:endParaRPr>
          </a:p>
          <a:p>
            <a:pPr marL="457200" lvl="0" indent="-304800" algn="l" rtl="0">
              <a:spcBef>
                <a:spcPts val="100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Forward both to Dr. Hayes with committee’s final recommendation.</a:t>
            </a:r>
            <a:endParaRPr sz="120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1300"/>
          </a:p>
        </p:txBody>
      </p:sp>
      <p:sp>
        <p:nvSpPr>
          <p:cNvPr id="285" name="Google Shape;285;p29"/>
          <p:cNvSpPr txBox="1">
            <a:spLocks noGrp="1"/>
          </p:cNvSpPr>
          <p:nvPr>
            <p:ph type="body" idx="1"/>
          </p:nvPr>
        </p:nvSpPr>
        <p:spPr>
          <a:xfrm>
            <a:off x="7286650" y="1017725"/>
            <a:ext cx="1811700" cy="35511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300">
                <a:solidFill>
                  <a:srgbClr val="233A44"/>
                </a:solidFill>
              </a:rPr>
              <a:t>05/</a:t>
            </a:r>
            <a:endParaRPr sz="1300">
              <a:solidFill>
                <a:srgbClr val="233A44"/>
              </a:solidFill>
            </a:endParaRPr>
          </a:p>
          <a:p>
            <a:pPr marL="457200" lvl="0" indent="-304800" algn="l" rtl="0">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Information item on School Board agenda.</a:t>
            </a:r>
            <a:endParaRPr sz="1200">
              <a:solidFill>
                <a:schemeClr val="dk1"/>
              </a:solidFill>
              <a:latin typeface="Times New Roman"/>
              <a:ea typeface="Times New Roman"/>
              <a:cs typeface="Times New Roman"/>
              <a:sym typeface="Times New Roman"/>
            </a:endParaRPr>
          </a:p>
          <a:p>
            <a:pPr marL="457200" lvl="0" indent="-304800" algn="l" rtl="0">
              <a:spcBef>
                <a:spcPts val="100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Program available to public for 30 day review and comment period.</a:t>
            </a:r>
            <a:endParaRPr sz="110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13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30"/>
          <p:cNvSpPr txBox="1">
            <a:spLocks noGrp="1"/>
          </p:cNvSpPr>
          <p:nvPr>
            <p:ph type="title"/>
          </p:nvPr>
        </p:nvSpPr>
        <p:spPr>
          <a:xfrm>
            <a:off x="705650" y="445025"/>
            <a:ext cx="81267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Programs For Initial Review</a:t>
            </a:r>
            <a:endParaRPr sz="1911" b="0"/>
          </a:p>
        </p:txBody>
      </p:sp>
      <p:sp>
        <p:nvSpPr>
          <p:cNvPr id="291" name="Google Shape;291;p30"/>
          <p:cNvSpPr txBox="1">
            <a:spLocks noGrp="1"/>
          </p:cNvSpPr>
          <p:nvPr>
            <p:ph type="body" idx="1"/>
          </p:nvPr>
        </p:nvSpPr>
        <p:spPr>
          <a:xfrm>
            <a:off x="705650" y="1152475"/>
            <a:ext cx="3815100" cy="3906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1200"/>
              </a:spcAft>
              <a:buNone/>
            </a:pPr>
            <a:endParaRPr/>
          </a:p>
        </p:txBody>
      </p:sp>
      <p:sp>
        <p:nvSpPr>
          <p:cNvPr id="292" name="Google Shape;292;p30"/>
          <p:cNvSpPr txBox="1">
            <a:spLocks noGrp="1"/>
          </p:cNvSpPr>
          <p:nvPr>
            <p:ph type="body" idx="2"/>
          </p:nvPr>
        </p:nvSpPr>
        <p:spPr>
          <a:xfrm>
            <a:off x="5017325" y="1152475"/>
            <a:ext cx="3815100" cy="3906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1200"/>
              </a:spcAft>
              <a:buClr>
                <a:schemeClr val="dk1"/>
              </a:buClr>
              <a:buSzPts val="1100"/>
              <a:buFont typeface="Arial"/>
              <a:buNone/>
            </a:pPr>
            <a:endParaRPr/>
          </a:p>
        </p:txBody>
      </p:sp>
      <p:pic>
        <p:nvPicPr>
          <p:cNvPr id="293" name="Google Shape;293;p30">
            <a:hlinkClick r:id="rId3"/>
          </p:cNvPr>
          <p:cNvPicPr preferRelativeResize="0"/>
          <p:nvPr/>
        </p:nvPicPr>
        <p:blipFill>
          <a:blip r:embed="rId4">
            <a:alphaModFix/>
          </a:blip>
          <a:stretch>
            <a:fillRect/>
          </a:stretch>
        </p:blipFill>
        <p:spPr>
          <a:xfrm>
            <a:off x="705700" y="1805050"/>
            <a:ext cx="2328800" cy="680925"/>
          </a:xfrm>
          <a:prstGeom prst="rect">
            <a:avLst/>
          </a:prstGeom>
          <a:noFill/>
          <a:ln>
            <a:noFill/>
          </a:ln>
        </p:spPr>
      </p:pic>
      <p:pic>
        <p:nvPicPr>
          <p:cNvPr id="294" name="Google Shape;294;p30">
            <a:hlinkClick r:id="rId5"/>
          </p:cNvPr>
          <p:cNvPicPr preferRelativeResize="0"/>
          <p:nvPr/>
        </p:nvPicPr>
        <p:blipFill>
          <a:blip r:embed="rId6">
            <a:alphaModFix/>
          </a:blip>
          <a:stretch>
            <a:fillRect/>
          </a:stretch>
        </p:blipFill>
        <p:spPr>
          <a:xfrm>
            <a:off x="5121600" y="1741967"/>
            <a:ext cx="1688325" cy="737433"/>
          </a:xfrm>
          <a:prstGeom prst="rect">
            <a:avLst/>
          </a:prstGeom>
          <a:noFill/>
          <a:ln>
            <a:noFill/>
          </a:ln>
        </p:spPr>
      </p:pic>
      <p:pic>
        <p:nvPicPr>
          <p:cNvPr id="295" name="Google Shape;295;p30">
            <a:hlinkClick r:id="rId7"/>
          </p:cNvPr>
          <p:cNvPicPr preferRelativeResize="0"/>
          <p:nvPr/>
        </p:nvPicPr>
        <p:blipFill>
          <a:blip r:embed="rId8">
            <a:alphaModFix/>
          </a:blip>
          <a:stretch>
            <a:fillRect/>
          </a:stretch>
        </p:blipFill>
        <p:spPr>
          <a:xfrm>
            <a:off x="5121600" y="3325375"/>
            <a:ext cx="1688321" cy="680925"/>
          </a:xfrm>
          <a:prstGeom prst="rect">
            <a:avLst/>
          </a:prstGeom>
          <a:noFill/>
          <a:ln>
            <a:noFill/>
          </a:ln>
        </p:spPr>
      </p:pic>
      <p:pic>
        <p:nvPicPr>
          <p:cNvPr id="296" name="Google Shape;296;p30">
            <a:hlinkClick r:id="rId9"/>
          </p:cNvPr>
          <p:cNvPicPr preferRelativeResize="0"/>
          <p:nvPr/>
        </p:nvPicPr>
        <p:blipFill>
          <a:blip r:embed="rId10">
            <a:alphaModFix/>
          </a:blip>
          <a:stretch>
            <a:fillRect/>
          </a:stretch>
        </p:blipFill>
        <p:spPr>
          <a:xfrm>
            <a:off x="705675" y="3473444"/>
            <a:ext cx="2150925" cy="535994"/>
          </a:xfrm>
          <a:prstGeom prst="rect">
            <a:avLst/>
          </a:prstGeom>
          <a:noFill/>
          <a:ln>
            <a:noFill/>
          </a:ln>
        </p:spPr>
      </p:pic>
      <p:sp>
        <p:nvSpPr>
          <p:cNvPr id="297" name="Google Shape;297;p30"/>
          <p:cNvSpPr txBox="1"/>
          <p:nvPr/>
        </p:nvSpPr>
        <p:spPr>
          <a:xfrm>
            <a:off x="1037475" y="2571750"/>
            <a:ext cx="21510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chemeClr val="dk2"/>
                </a:solidFill>
                <a:latin typeface="Barlow"/>
                <a:ea typeface="Barlow"/>
                <a:cs typeface="Barlow"/>
                <a:sym typeface="Barlow"/>
              </a:rPr>
              <a:t>via Illustrative Mathematics</a:t>
            </a:r>
            <a:endParaRPr sz="1200" b="1">
              <a:solidFill>
                <a:schemeClr val="dk2"/>
              </a:solidFill>
              <a:latin typeface="Barlow"/>
              <a:ea typeface="Barlow"/>
              <a:cs typeface="Barlow"/>
              <a:sym typeface="Barlow"/>
            </a:endParaRPr>
          </a:p>
        </p:txBody>
      </p:sp>
      <p:sp>
        <p:nvSpPr>
          <p:cNvPr id="298" name="Google Shape;298;p30"/>
          <p:cNvSpPr txBox="1"/>
          <p:nvPr/>
        </p:nvSpPr>
        <p:spPr>
          <a:xfrm>
            <a:off x="794588" y="4313475"/>
            <a:ext cx="21510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chemeClr val="dk2"/>
                </a:solidFill>
                <a:latin typeface="Barlow"/>
                <a:ea typeface="Barlow"/>
                <a:cs typeface="Barlow"/>
                <a:sym typeface="Barlow"/>
              </a:rPr>
              <a:t>From SAVVAS</a:t>
            </a:r>
            <a:endParaRPr sz="1200" b="1">
              <a:solidFill>
                <a:schemeClr val="dk2"/>
              </a:solidFill>
              <a:latin typeface="Barlow"/>
              <a:ea typeface="Barlow"/>
              <a:cs typeface="Barlow"/>
              <a:sym typeface="Barlow"/>
            </a:endParaRPr>
          </a:p>
        </p:txBody>
      </p:sp>
      <p:sp>
        <p:nvSpPr>
          <p:cNvPr id="299" name="Google Shape;299;p30"/>
          <p:cNvSpPr txBox="1"/>
          <p:nvPr/>
        </p:nvSpPr>
        <p:spPr>
          <a:xfrm>
            <a:off x="5121600" y="2717738"/>
            <a:ext cx="21510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chemeClr val="dk2"/>
                </a:solidFill>
                <a:latin typeface="Barlow"/>
                <a:ea typeface="Barlow"/>
                <a:cs typeface="Barlow"/>
                <a:sym typeface="Barlow"/>
              </a:rPr>
              <a:t>from McGraw-Hill</a:t>
            </a:r>
            <a:endParaRPr sz="1200" b="1">
              <a:solidFill>
                <a:schemeClr val="dk2"/>
              </a:solidFill>
              <a:latin typeface="Barlow"/>
              <a:ea typeface="Barlow"/>
              <a:cs typeface="Barlow"/>
              <a:sym typeface="Barlow"/>
            </a:endParaRPr>
          </a:p>
        </p:txBody>
      </p:sp>
      <p:sp>
        <p:nvSpPr>
          <p:cNvPr id="300" name="Google Shape;300;p30"/>
          <p:cNvSpPr txBox="1"/>
          <p:nvPr/>
        </p:nvSpPr>
        <p:spPr>
          <a:xfrm>
            <a:off x="5121600" y="4065725"/>
            <a:ext cx="21510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chemeClr val="dk2"/>
                </a:solidFill>
                <a:latin typeface="Barlow"/>
                <a:ea typeface="Barlow"/>
                <a:cs typeface="Barlow"/>
                <a:sym typeface="Barlow"/>
              </a:rPr>
              <a:t>Into Math</a:t>
            </a:r>
            <a:endParaRPr sz="1200" b="1">
              <a:solidFill>
                <a:schemeClr val="dk2"/>
              </a:solidFill>
              <a:latin typeface="Barlow"/>
              <a:ea typeface="Barlow"/>
              <a:cs typeface="Barlow"/>
              <a:sym typeface="Barlow"/>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Justification of Programs for Initial Review</a:t>
            </a:r>
            <a:endParaRPr/>
          </a:p>
        </p:txBody>
      </p:sp>
      <p:sp>
        <p:nvSpPr>
          <p:cNvPr id="306" name="Google Shape;306;p31"/>
          <p:cNvSpPr txBox="1">
            <a:spLocks noGrp="1"/>
          </p:cNvSpPr>
          <p:nvPr>
            <p:ph type="body" idx="1"/>
          </p:nvPr>
        </p:nvSpPr>
        <p:spPr>
          <a:xfrm>
            <a:off x="311700" y="1017725"/>
            <a:ext cx="8520600" cy="3551100"/>
          </a:xfrm>
          <a:prstGeom prst="rect">
            <a:avLst/>
          </a:prstGeom>
        </p:spPr>
        <p:txBody>
          <a:bodyPr spcFirstLastPara="1" wrap="square" lIns="91425" tIns="91425" rIns="91425" bIns="91425" anchor="t" anchorCtr="0">
            <a:noAutofit/>
          </a:bodyPr>
          <a:lstStyle/>
          <a:p>
            <a:pPr marL="457200" lvl="0" indent="-336550" algn="l" rtl="0">
              <a:lnSpc>
                <a:spcPct val="150000"/>
              </a:lnSpc>
              <a:spcBef>
                <a:spcPts val="0"/>
              </a:spcBef>
              <a:spcAft>
                <a:spcPts val="0"/>
              </a:spcAft>
              <a:buClr>
                <a:srgbClr val="233A44"/>
              </a:buClr>
              <a:buSzPts val="1700"/>
              <a:buChar char="●"/>
            </a:pPr>
            <a:r>
              <a:rPr lang="en" sz="1700">
                <a:solidFill>
                  <a:srgbClr val="233A44"/>
                </a:solidFill>
              </a:rPr>
              <a:t>Kiddom - Is currently state-approved for both elementary and secondary.  It is based on the Illustrative Mathematics Curriculum that has been used by the Virginia Dept. of Education for Professional Learning for teachers and Math Specialists on the 2023 Standards of Learning. </a:t>
            </a:r>
            <a:endParaRPr sz="1700">
              <a:solidFill>
                <a:srgbClr val="233A44"/>
              </a:solidFill>
            </a:endParaRPr>
          </a:p>
          <a:p>
            <a:pPr marL="457200" lvl="0" indent="-336550" algn="l" rtl="0">
              <a:lnSpc>
                <a:spcPct val="150000"/>
              </a:lnSpc>
              <a:spcBef>
                <a:spcPts val="1000"/>
              </a:spcBef>
              <a:spcAft>
                <a:spcPts val="0"/>
              </a:spcAft>
              <a:buClr>
                <a:srgbClr val="233A44"/>
              </a:buClr>
              <a:buSzPts val="1700"/>
              <a:buChar char="●"/>
            </a:pPr>
            <a:r>
              <a:rPr lang="en" sz="1700">
                <a:solidFill>
                  <a:srgbClr val="233A44"/>
                </a:solidFill>
              </a:rPr>
              <a:t>enVision (SAVVAS)  - Is approved by the VDOE for Secondary, and is currently in use in some Virginia School Divisions for implementation of the new standards.  They have re-submitted for review in February.  Receives all green ratings on EdReports.org. </a:t>
            </a:r>
            <a:endParaRPr sz="1700">
              <a:solidFill>
                <a:srgbClr val="233A44"/>
              </a:solidFill>
            </a:endParaRPr>
          </a:p>
          <a:p>
            <a:pPr marL="457200" lvl="0" indent="0" algn="l" rtl="0">
              <a:lnSpc>
                <a:spcPct val="150000"/>
              </a:lnSpc>
              <a:spcBef>
                <a:spcPts val="1000"/>
              </a:spcBef>
              <a:spcAft>
                <a:spcPts val="1000"/>
              </a:spcAft>
              <a:buNone/>
            </a:pPr>
            <a:endParaRPr sz="1700">
              <a:solidFill>
                <a:srgbClr val="233A44"/>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Justification of Programs for Initial Review</a:t>
            </a:r>
            <a:endParaRPr/>
          </a:p>
        </p:txBody>
      </p:sp>
      <p:sp>
        <p:nvSpPr>
          <p:cNvPr id="312" name="Google Shape;312;p32"/>
          <p:cNvSpPr txBox="1">
            <a:spLocks noGrp="1"/>
          </p:cNvSpPr>
          <p:nvPr>
            <p:ph type="body" idx="1"/>
          </p:nvPr>
        </p:nvSpPr>
        <p:spPr>
          <a:xfrm>
            <a:off x="311700" y="1017725"/>
            <a:ext cx="8520600" cy="3551100"/>
          </a:xfrm>
          <a:prstGeom prst="rect">
            <a:avLst/>
          </a:prstGeom>
        </p:spPr>
        <p:txBody>
          <a:bodyPr spcFirstLastPara="1" wrap="square" lIns="91425" tIns="91425" rIns="91425" bIns="91425" anchor="t" anchorCtr="0">
            <a:noAutofit/>
          </a:bodyPr>
          <a:lstStyle/>
          <a:p>
            <a:pPr marL="457200" lvl="0" indent="-336550" algn="l" rtl="0">
              <a:lnSpc>
                <a:spcPct val="150000"/>
              </a:lnSpc>
              <a:spcBef>
                <a:spcPts val="0"/>
              </a:spcBef>
              <a:spcAft>
                <a:spcPts val="0"/>
              </a:spcAft>
              <a:buClr>
                <a:srgbClr val="233A44"/>
              </a:buClr>
              <a:buSzPts val="1700"/>
              <a:buChar char="●"/>
            </a:pPr>
            <a:r>
              <a:rPr lang="en" sz="1700">
                <a:solidFill>
                  <a:srgbClr val="233A44"/>
                </a:solidFill>
              </a:rPr>
              <a:t>Reveal Math (McGraw-Hill) is also state approved for Secondary, and will be submitting for approval from the VDOE in February.  Direct alignment between elementary and secondary is ideal for a more seamless matriculation for scholars throughout their K-12 careers. It also receives all green from EdResports.org. </a:t>
            </a:r>
            <a:endParaRPr sz="1700">
              <a:solidFill>
                <a:srgbClr val="233A44"/>
              </a:solidFill>
            </a:endParaRPr>
          </a:p>
          <a:p>
            <a:pPr marL="457200" lvl="0" indent="-336550" algn="l" rtl="0">
              <a:lnSpc>
                <a:spcPct val="150000"/>
              </a:lnSpc>
              <a:spcBef>
                <a:spcPts val="1000"/>
              </a:spcBef>
              <a:spcAft>
                <a:spcPts val="0"/>
              </a:spcAft>
              <a:buClr>
                <a:srgbClr val="233A44"/>
              </a:buClr>
              <a:buSzPts val="1700"/>
              <a:buChar char="●"/>
            </a:pPr>
            <a:r>
              <a:rPr lang="en" sz="1700">
                <a:solidFill>
                  <a:srgbClr val="233A44"/>
                </a:solidFill>
              </a:rPr>
              <a:t>Into Math (HMH) is a product of the same company from which we adopted our reading program. Alignment in rostering and operating platform is an asset to teachers as well as our technology integration process. It also receives an all green review from EdReports.org</a:t>
            </a:r>
            <a:endParaRPr sz="1700">
              <a:solidFill>
                <a:srgbClr val="233A44"/>
              </a:solidFill>
            </a:endParaRPr>
          </a:p>
          <a:p>
            <a:pPr marL="457200" lvl="0" indent="-336550" algn="l" rtl="0">
              <a:lnSpc>
                <a:spcPct val="150000"/>
              </a:lnSpc>
              <a:spcBef>
                <a:spcPts val="1000"/>
              </a:spcBef>
              <a:spcAft>
                <a:spcPts val="0"/>
              </a:spcAft>
              <a:buClr>
                <a:srgbClr val="233A44"/>
              </a:buClr>
              <a:buSzPts val="1700"/>
              <a:buChar char="●"/>
            </a:pPr>
            <a:r>
              <a:rPr lang="en" sz="1700">
                <a:solidFill>
                  <a:srgbClr val="233A44"/>
                </a:solidFill>
              </a:rPr>
              <a:t> </a:t>
            </a:r>
            <a:endParaRPr sz="1700">
              <a:solidFill>
                <a:srgbClr val="233A44"/>
              </a:solidFill>
            </a:endParaRPr>
          </a:p>
          <a:p>
            <a:pPr marL="457200" lvl="0" indent="0" algn="l" rtl="0">
              <a:lnSpc>
                <a:spcPct val="150000"/>
              </a:lnSpc>
              <a:spcBef>
                <a:spcPts val="1000"/>
              </a:spcBef>
              <a:spcAft>
                <a:spcPts val="1000"/>
              </a:spcAft>
              <a:buNone/>
            </a:pPr>
            <a:endParaRPr sz="1700">
              <a:solidFill>
                <a:srgbClr val="233A44"/>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Who Is Using Those Other Programs?</a:t>
            </a:r>
            <a:endParaRPr/>
          </a:p>
        </p:txBody>
      </p:sp>
      <p:sp>
        <p:nvSpPr>
          <p:cNvPr id="318" name="Google Shape;318;p33"/>
          <p:cNvSpPr txBox="1">
            <a:spLocks noGrp="1"/>
          </p:cNvSpPr>
          <p:nvPr>
            <p:ph type="body" idx="1"/>
          </p:nvPr>
        </p:nvSpPr>
        <p:spPr>
          <a:xfrm>
            <a:off x="311700" y="1017725"/>
            <a:ext cx="8520600" cy="3551100"/>
          </a:xfrm>
          <a:prstGeom prst="rect">
            <a:avLst/>
          </a:prstGeom>
        </p:spPr>
        <p:txBody>
          <a:bodyPr spcFirstLastPara="1" wrap="square" lIns="91425" tIns="91425" rIns="91425" bIns="91425" anchor="t" anchorCtr="0">
            <a:noAutofit/>
          </a:bodyPr>
          <a:lstStyle/>
          <a:p>
            <a:pPr marL="457200" lvl="0" indent="-336550" algn="l" rtl="0">
              <a:lnSpc>
                <a:spcPct val="150000"/>
              </a:lnSpc>
              <a:spcBef>
                <a:spcPts val="0"/>
              </a:spcBef>
              <a:spcAft>
                <a:spcPts val="0"/>
              </a:spcAft>
              <a:buClr>
                <a:srgbClr val="233A44"/>
              </a:buClr>
              <a:buSzPts val="1700"/>
              <a:buChar char="●"/>
            </a:pPr>
            <a:r>
              <a:rPr lang="en" sz="1700">
                <a:solidFill>
                  <a:srgbClr val="233A44"/>
                </a:solidFill>
              </a:rPr>
              <a:t>enVision (SAVVAS):  Alexandria City Schools</a:t>
            </a:r>
            <a:endParaRPr sz="1700">
              <a:solidFill>
                <a:srgbClr val="233A44"/>
              </a:solidFill>
            </a:endParaRPr>
          </a:p>
          <a:p>
            <a:pPr marL="457200" lvl="0" indent="-336550" algn="l" rtl="0">
              <a:lnSpc>
                <a:spcPct val="150000"/>
              </a:lnSpc>
              <a:spcBef>
                <a:spcPts val="1000"/>
              </a:spcBef>
              <a:spcAft>
                <a:spcPts val="0"/>
              </a:spcAft>
              <a:buClr>
                <a:srgbClr val="233A44"/>
              </a:buClr>
              <a:buSzPts val="1700"/>
              <a:buChar char="●"/>
            </a:pPr>
            <a:r>
              <a:rPr lang="en" sz="1700">
                <a:solidFill>
                  <a:srgbClr val="233A44"/>
                </a:solidFill>
              </a:rPr>
              <a:t>Into Math (HMH): districts in Connecticut, Florida, Massachusetts, New Jersey, New York, North Carolina, &amp; South Carolina</a:t>
            </a:r>
            <a:endParaRPr sz="1700">
              <a:solidFill>
                <a:srgbClr val="233A44"/>
              </a:solidFill>
            </a:endParaRPr>
          </a:p>
          <a:p>
            <a:pPr marL="457200" lvl="0" indent="-336550" algn="l" rtl="0">
              <a:lnSpc>
                <a:spcPct val="150000"/>
              </a:lnSpc>
              <a:spcBef>
                <a:spcPts val="1000"/>
              </a:spcBef>
              <a:spcAft>
                <a:spcPts val="0"/>
              </a:spcAft>
              <a:buClr>
                <a:srgbClr val="233A44"/>
              </a:buClr>
              <a:buSzPts val="1700"/>
              <a:buChar char="●"/>
            </a:pPr>
            <a:r>
              <a:rPr lang="en" sz="1700">
                <a:solidFill>
                  <a:srgbClr val="233A44"/>
                </a:solidFill>
              </a:rPr>
              <a:t>Reveal Math (McGraw-Hill): districts in North Carolina</a:t>
            </a:r>
            <a:endParaRPr sz="1700">
              <a:solidFill>
                <a:srgbClr val="233A44"/>
              </a:solidFill>
            </a:endParaRPr>
          </a:p>
          <a:p>
            <a:pPr marL="457200" lvl="0" indent="-336550" algn="l" rtl="0">
              <a:lnSpc>
                <a:spcPct val="150000"/>
              </a:lnSpc>
              <a:spcBef>
                <a:spcPts val="1000"/>
              </a:spcBef>
              <a:spcAft>
                <a:spcPts val="1000"/>
              </a:spcAft>
              <a:buClr>
                <a:srgbClr val="233A44"/>
              </a:buClr>
              <a:buSzPts val="1700"/>
              <a:buChar char="●"/>
            </a:pPr>
            <a:r>
              <a:rPr lang="en" sz="1700">
                <a:solidFill>
                  <a:srgbClr val="233A44"/>
                </a:solidFill>
              </a:rPr>
              <a:t>Kiddom: Many school divisions in Tennessee, and some across the Country</a:t>
            </a:r>
            <a:endParaRPr sz="1700">
              <a:solidFill>
                <a:srgbClr val="233A44"/>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3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sz="3500" b="1">
              <a:latin typeface="Roboto"/>
              <a:ea typeface="Roboto"/>
              <a:cs typeface="Roboto"/>
              <a:sym typeface="Roboto"/>
            </a:endParaRPr>
          </a:p>
          <a:p>
            <a:pPr marL="0" lvl="0" indent="0" algn="ctr" rtl="0">
              <a:spcBef>
                <a:spcPts val="1200"/>
              </a:spcBef>
              <a:spcAft>
                <a:spcPts val="1200"/>
              </a:spcAft>
              <a:buNone/>
            </a:pPr>
            <a:r>
              <a:rPr lang="en" sz="3500" b="1">
                <a:latin typeface="Roboto"/>
                <a:ea typeface="Roboto"/>
                <a:cs typeface="Roboto"/>
                <a:sym typeface="Roboto"/>
              </a:rPr>
              <a:t>QUESTIONS?</a:t>
            </a:r>
            <a:endParaRPr sz="3500" b="1">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1085</Words>
  <Application>Microsoft Office PowerPoint</Application>
  <PresentationFormat>On-screen Show (16:9)</PresentationFormat>
  <Paragraphs>137</Paragraphs>
  <Slides>16</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Barlow</vt:lpstr>
      <vt:lpstr>Barlow ExtraBold</vt:lpstr>
      <vt:lpstr>Roboto</vt:lpstr>
      <vt:lpstr>Times New Roman</vt:lpstr>
      <vt:lpstr>Simple Light</vt:lpstr>
      <vt:lpstr>K-5 Mathematics Adoption</vt:lpstr>
      <vt:lpstr>Agenda</vt:lpstr>
      <vt:lpstr>Strategic Plan: Learning for All</vt:lpstr>
      <vt:lpstr>Purpose</vt:lpstr>
      <vt:lpstr>Steering Committee</vt:lpstr>
      <vt:lpstr>VDOE Process for implementing 2023 Standards of Learning</vt:lpstr>
      <vt:lpstr>Current State</vt:lpstr>
      <vt:lpstr>Outcome Goals </vt:lpstr>
      <vt:lpstr>Accounting for Challenges</vt:lpstr>
      <vt:lpstr>Division Adoption Committee</vt:lpstr>
      <vt:lpstr>Current Adoption Timeline</vt:lpstr>
      <vt:lpstr>Programs For Initial Review</vt:lpstr>
      <vt:lpstr>Justification of Programs for Initial Review</vt:lpstr>
      <vt:lpstr>Justification of Programs for Initial Review</vt:lpstr>
      <vt:lpstr>Who Is Using Those Other Programs?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Christine Thompson</dc:creator>
  <cp:lastModifiedBy>Christine Thompson</cp:lastModifiedBy>
  <cp:revision>1</cp:revision>
  <dcterms:modified xsi:type="dcterms:W3CDTF">2025-01-02T20:42:31Z</dcterms:modified>
</cp:coreProperties>
</file>